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4" r:id="rId1"/>
  </p:sldMasterIdLst>
  <p:notesMasterIdLst>
    <p:notesMasterId r:id="rId39"/>
  </p:notesMasterIdLst>
  <p:handoutMasterIdLst>
    <p:handoutMasterId r:id="rId40"/>
  </p:handoutMasterIdLst>
  <p:sldIdLst>
    <p:sldId id="364" r:id="rId2"/>
    <p:sldId id="543" r:id="rId3"/>
    <p:sldId id="582" r:id="rId4"/>
    <p:sldId id="584" r:id="rId5"/>
    <p:sldId id="585" r:id="rId6"/>
    <p:sldId id="636" r:id="rId7"/>
    <p:sldId id="587" r:id="rId8"/>
    <p:sldId id="590" r:id="rId9"/>
    <p:sldId id="591" r:id="rId10"/>
    <p:sldId id="593" r:id="rId11"/>
    <p:sldId id="588" r:id="rId12"/>
    <p:sldId id="594" r:id="rId13"/>
    <p:sldId id="596" r:id="rId14"/>
    <p:sldId id="598" r:id="rId15"/>
    <p:sldId id="599" r:id="rId16"/>
    <p:sldId id="600" r:id="rId17"/>
    <p:sldId id="603" r:id="rId18"/>
    <p:sldId id="604" r:id="rId19"/>
    <p:sldId id="607" r:id="rId20"/>
    <p:sldId id="611" r:id="rId21"/>
    <p:sldId id="608" r:id="rId22"/>
    <p:sldId id="609" r:id="rId23"/>
    <p:sldId id="612" r:id="rId24"/>
    <p:sldId id="613" r:id="rId25"/>
    <p:sldId id="614" r:id="rId26"/>
    <p:sldId id="615" r:id="rId27"/>
    <p:sldId id="618" r:id="rId28"/>
    <p:sldId id="620" r:id="rId29"/>
    <p:sldId id="624" r:id="rId30"/>
    <p:sldId id="626" r:id="rId31"/>
    <p:sldId id="627" r:id="rId32"/>
    <p:sldId id="628" r:id="rId33"/>
    <p:sldId id="629" r:id="rId34"/>
    <p:sldId id="630" r:id="rId35"/>
    <p:sldId id="633" r:id="rId36"/>
    <p:sldId id="634" r:id="rId37"/>
    <p:sldId id="635" r:id="rId38"/>
  </p:sldIdLst>
  <p:sldSz cx="9144000" cy="6858000" type="screen4x3"/>
  <p:notesSz cx="7010400" cy="9296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800" b="1" kern="1200">
        <a:solidFill>
          <a:srgbClr val="CC33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800" b="1" kern="1200">
        <a:solidFill>
          <a:srgbClr val="CC33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800" b="1" kern="1200">
        <a:solidFill>
          <a:srgbClr val="CC33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800" b="1" kern="1200">
        <a:solidFill>
          <a:srgbClr val="CC33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800" b="1" kern="1200">
        <a:solidFill>
          <a:srgbClr val="CC33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800" b="1" kern="1200">
        <a:solidFill>
          <a:srgbClr val="CC33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800" b="1" kern="1200">
        <a:solidFill>
          <a:srgbClr val="CC33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800" b="1" kern="1200">
        <a:solidFill>
          <a:srgbClr val="CC33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800" b="1" kern="1200">
        <a:solidFill>
          <a:srgbClr val="CC33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5E08"/>
    <a:srgbClr val="0000CC"/>
    <a:srgbClr val="0000FF"/>
    <a:srgbClr val="FF3300"/>
    <a:srgbClr val="CC3300"/>
    <a:srgbClr val="FFA827"/>
    <a:srgbClr val="BE6A0E"/>
    <a:srgbClr val="EE8512"/>
    <a:srgbClr val="0066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0844" autoAdjust="0"/>
  </p:normalViewPr>
  <p:slideViewPr>
    <p:cSldViewPr>
      <p:cViewPr varScale="1">
        <p:scale>
          <a:sx n="99" d="100"/>
          <a:sy n="99" d="100"/>
        </p:scale>
        <p:origin x="28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2022" y="10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824" tIns="46913" rIns="93824" bIns="46913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 b="0">
                <a:solidFill>
                  <a:schemeClr val="tx1"/>
                </a:solidFill>
                <a:effectLst/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824" tIns="46913" rIns="93824" bIns="46913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solidFill>
                  <a:schemeClr val="tx1"/>
                </a:solidFill>
                <a:effectLst/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 b="0">
                <a:solidFill>
                  <a:schemeClr val="tx1"/>
                </a:solidFill>
                <a:effectLst/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solidFill>
                  <a:schemeClr val="tx1"/>
                </a:solidFill>
                <a:effectLst/>
                <a:latin typeface="Times New Roman" pitchFamily="18" charset="0"/>
              </a:defRPr>
            </a:lvl1pPr>
          </a:lstStyle>
          <a:p>
            <a:fld id="{CBA1AEF1-6DF7-4CBF-92FD-02ED9E31E47F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9193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 b="0">
                <a:solidFill>
                  <a:schemeClr val="tx1"/>
                </a:solidFill>
                <a:effectLst/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solidFill>
                  <a:schemeClr val="tx1"/>
                </a:solidFill>
                <a:effectLst/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5025" cy="348297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720" y="4415790"/>
            <a:ext cx="514096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 b="0">
                <a:solidFill>
                  <a:schemeClr val="tx1"/>
                </a:solidFill>
                <a:effectLst/>
                <a:latin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24" tIns="46913" rIns="93824" bIns="46913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solidFill>
                  <a:schemeClr val="tx1"/>
                </a:solidFill>
                <a:effectLst/>
                <a:latin typeface="Times New Roman" pitchFamily="18" charset="0"/>
              </a:defRPr>
            </a:lvl1pPr>
          </a:lstStyle>
          <a:p>
            <a:fld id="{E9959E96-1061-4E2E-B998-2EDD65CD965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5061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AA580E-6993-4F7D-B1E0-6A4B3A425227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327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B274EF-6394-47B9-B0CD-4FAFEC6DF522}" type="slidenum">
              <a:rPr lang="en-US" smtClean="0"/>
              <a:pPr>
                <a:defRPr/>
              </a:pPr>
              <a:t>26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76736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9FF8DA-1F60-4464-A022-AD94818ACFB4}" type="slidenum">
              <a:rPr lang="en-US" smtClean="0"/>
              <a:pPr>
                <a:defRPr/>
              </a:pPr>
              <a:t>27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92240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CD5D49-A958-4207-A18D-1F7F0E781B47}" type="slidenum">
              <a:rPr lang="en-US" smtClean="0"/>
              <a:pPr>
                <a:defRPr/>
              </a:pPr>
              <a:t>28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8470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A53A45-5257-4170-A1AF-D5F916568A83}" type="slidenum">
              <a:rPr lang="en-US" smtClean="0"/>
              <a:pPr>
                <a:defRPr/>
              </a:pPr>
              <a:t>29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27460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9A596-2503-4557-8BA1-DE21951B74C8}" type="slidenum">
              <a:rPr lang="en-US" smtClean="0"/>
              <a:pPr>
                <a:defRPr/>
              </a:pPr>
              <a:t>30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3119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9A596-2503-4557-8BA1-DE21951B74C8}" type="slidenum">
              <a:rPr lang="en-US" smtClean="0"/>
              <a:pPr>
                <a:defRPr/>
              </a:pPr>
              <a:t>31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910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49A596-2503-4557-8BA1-DE21951B74C8}" type="slidenum">
              <a:rPr lang="en-US" smtClean="0"/>
              <a:pPr>
                <a:defRPr/>
              </a:pPr>
              <a:t>32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0001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8A358A-943F-4C2C-A2CB-34CAD96B36CF}" type="slidenum">
              <a:rPr lang="en-US" smtClean="0"/>
              <a:pPr>
                <a:defRPr/>
              </a:pPr>
              <a:t>33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0946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48C135-4CCA-49DF-A08F-72BB626CEA85}" type="slidenum">
              <a:rPr lang="en-US" smtClean="0"/>
              <a:pPr>
                <a:defRPr/>
              </a:pPr>
              <a:t>34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0305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C6E697-8D70-436D-A53C-6967975380DF}" type="slidenum">
              <a:rPr lang="en-US" smtClean="0"/>
              <a:pPr>
                <a:defRPr/>
              </a:pPr>
              <a:t>35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2180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59E96-1061-4E2E-B998-2EDD65CD965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9241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8311E7-0BE6-47E6-A2F6-809D76105BD9}" type="slidenum">
              <a:rPr lang="en-US" smtClean="0"/>
              <a:pPr>
                <a:defRPr/>
              </a:pPr>
              <a:t>36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9292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C82639-9A22-42E4-8D96-F9553EBDF965}" type="slidenum">
              <a:rPr lang="en-US" smtClean="0"/>
              <a:pPr>
                <a:defRPr/>
              </a:pPr>
              <a:t>17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0008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C82639-9A22-42E4-8D96-F9553EBDF965}" type="slidenum">
              <a:rPr lang="en-US" smtClean="0"/>
              <a:pPr>
                <a:defRPr/>
              </a:pPr>
              <a:t>18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3044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5FE3C4-1CB5-465A-9333-0B8F9CE9BBCE}" type="slidenum">
              <a:rPr lang="en-US" smtClean="0"/>
              <a:pPr>
                <a:defRPr/>
              </a:pPr>
              <a:t>19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07500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F3234D-5526-4586-B58E-BDA72EBC0D23}" type="slidenum">
              <a:rPr lang="en-US" smtClean="0"/>
              <a:pPr>
                <a:defRPr/>
              </a:pPr>
              <a:t>21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9951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A7F2D2-6B8B-4755-8126-A4CDC2FCB27A}" type="slidenum">
              <a:rPr lang="en-US" smtClean="0"/>
              <a:pPr>
                <a:defRPr/>
              </a:pPr>
              <a:t>23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2943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A7F2D2-6B8B-4755-8126-A4CDC2FCB27A}" type="slidenum">
              <a:rPr lang="en-US" smtClean="0"/>
              <a:pPr>
                <a:defRPr/>
              </a:pPr>
              <a:t>24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85155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59E96-1061-4E2E-B998-2EDD65CD965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2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F85E0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85E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Wednesday, October 30,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Copyrighted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Wednesday, October 30,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Copyrighted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85E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88925" indent="-288925">
              <a:buClr>
                <a:srgbClr val="F85E08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69913" indent="-295275">
              <a:buClr>
                <a:srgbClr val="F85E08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60425" indent="-312738">
              <a:buClr>
                <a:srgbClr val="F85E08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141413" indent="-319088">
              <a:buClr>
                <a:srgbClr val="F85E08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12863" indent="-261938">
              <a:buClr>
                <a:srgbClr val="F85E08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91400" y="6528816"/>
            <a:ext cx="1295400" cy="329184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F85E08"/>
                </a:solidFill>
              </a:defRPr>
            </a:lvl1pPr>
          </a:lstStyle>
          <a:p>
            <a:r>
              <a:rPr lang="en-US" dirty="0" smtClean="0"/>
              <a:t>Slide 1- </a:t>
            </a:r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524000"/>
            <a:ext cx="8229600" cy="0"/>
          </a:xfrm>
          <a:prstGeom prst="line">
            <a:avLst/>
          </a:prstGeom>
          <a:ln>
            <a:solidFill>
              <a:srgbClr val="F85E08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57200" y="6477000"/>
            <a:ext cx="8224319" cy="0"/>
          </a:xfrm>
          <a:prstGeom prst="line">
            <a:avLst/>
          </a:prstGeom>
          <a:ln>
            <a:solidFill>
              <a:srgbClr val="F85E0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Wednesday, October 30, 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Copyrighted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65760"/>
            <a:ext cx="8229600" cy="1158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1524000" y="6528816"/>
            <a:ext cx="5867400" cy="32918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800" b="1" i="1" kern="1200">
                <a:solidFill>
                  <a:srgbClr val="F85E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9pPr>
          </a:lstStyle>
          <a:p>
            <a:r>
              <a:rPr lang="en-US" sz="1200" dirty="0" smtClean="0"/>
              <a:t>CST2100 – Strategic Use of Business Intelligence</a:t>
            </a:r>
            <a:endParaRPr lang="en-US" sz="1200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7391400" y="6528816"/>
            <a:ext cx="1295400" cy="32918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F85E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9pPr>
          </a:lstStyle>
          <a:p>
            <a:r>
              <a:rPr lang="en-US" sz="1200" dirty="0" smtClean="0"/>
              <a:t>Slide 3- </a:t>
            </a:r>
            <a:fld id="{0CFEC368-1D7A-4F81-ABF6-AE0E36BAF64C}" type="slidenum">
              <a:rPr lang="en-US" sz="1200" smtClean="0"/>
              <a:pPr/>
              <a:t>‹#›</a:t>
            </a:fld>
            <a:endParaRPr lang="en-US" sz="12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62481" y="1524000"/>
            <a:ext cx="822431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457200" y="6477000"/>
            <a:ext cx="8224319" cy="0"/>
          </a:xfrm>
          <a:prstGeom prst="line">
            <a:avLst/>
          </a:prstGeom>
          <a:ln>
            <a:solidFill>
              <a:srgbClr val="F85E0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 spc="-100" baseline="0">
          <a:solidFill>
            <a:srgbClr val="F85E0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spcBef>
          <a:spcPct val="20000"/>
        </a:spcBef>
        <a:buClr>
          <a:srgbClr val="F85E08"/>
        </a:buClr>
        <a:buSzPct val="85000"/>
        <a:buFont typeface="Wingdings" panose="05000000000000000000" pitchFamily="2" charset="2"/>
        <a:buChar char="§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69913" indent="-295275" algn="l" defTabSz="914400" rtl="0" eaLnBrk="1" latinLnBrk="0" hangingPunct="1">
        <a:spcBef>
          <a:spcPct val="20000"/>
        </a:spcBef>
        <a:buClr>
          <a:srgbClr val="F85E08"/>
        </a:buClr>
        <a:buSzPct val="85000"/>
        <a:buFont typeface="Wingdings" panose="05000000000000000000" pitchFamily="2" charset="2"/>
        <a:buChar char="§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796925" indent="-249238" algn="l" defTabSz="914400" rtl="0" eaLnBrk="1" latinLnBrk="0" hangingPunct="1">
        <a:spcBef>
          <a:spcPct val="20000"/>
        </a:spcBef>
        <a:buClr>
          <a:srgbClr val="F85E08"/>
        </a:buClr>
        <a:buSzPct val="90000"/>
        <a:buFont typeface="Wingdings" panose="05000000000000000000" pitchFamily="2" charset="2"/>
        <a:buChar char="§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85850" indent="-263525" algn="l" defTabSz="914400" rtl="0" eaLnBrk="1" latinLnBrk="0" hangingPunct="1">
        <a:spcBef>
          <a:spcPct val="20000"/>
        </a:spcBef>
        <a:buClr>
          <a:srgbClr val="F85E08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12863" indent="-261938" algn="l" defTabSz="914400" rtl="0" eaLnBrk="1" latinLnBrk="0" hangingPunct="1">
        <a:spcBef>
          <a:spcPct val="20000"/>
        </a:spcBef>
        <a:buClr>
          <a:srgbClr val="F85E08"/>
        </a:buClr>
        <a:buSzPct val="100000"/>
        <a:buFont typeface="Wingdings" panose="05000000000000000000" pitchFamily="2" charset="2"/>
        <a:buChar char="§"/>
        <a:defRPr sz="20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657600"/>
            <a:ext cx="7086600" cy="2743200"/>
          </a:xfrm>
          <a:noFill/>
          <a:ln/>
        </p:spPr>
        <p:txBody>
          <a:bodyPr>
            <a:normAutofit fontScale="85000" lnSpcReduction="20000"/>
          </a:bodyPr>
          <a:lstStyle/>
          <a:p>
            <a:endParaRPr lang="en-US" sz="3200" b="1" dirty="0" smtClean="0">
              <a:solidFill>
                <a:srgbClr val="F85E08"/>
              </a:solidFill>
            </a:endParaRPr>
          </a:p>
          <a:p>
            <a:r>
              <a:rPr lang="en-US" sz="4700" b="1" dirty="0" smtClean="0">
                <a:solidFill>
                  <a:srgbClr val="F85E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3:</a:t>
            </a:r>
          </a:p>
          <a:p>
            <a:r>
              <a:rPr lang="en-US" sz="4000" b="1" dirty="0"/>
              <a:t>Business Reporting,</a:t>
            </a:r>
          </a:p>
          <a:p>
            <a:r>
              <a:rPr lang="en-US" sz="4000" b="1" dirty="0"/>
              <a:t>Visual Analytics, and Business</a:t>
            </a:r>
          </a:p>
          <a:p>
            <a:r>
              <a:rPr lang="en-US" sz="4000" b="1" dirty="0"/>
              <a:t>Performance Management</a:t>
            </a:r>
            <a:endParaRPr lang="en-US" sz="4000" b="1" dirty="0">
              <a:solidFill>
                <a:srgbClr val="F85E08"/>
              </a:solidFill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/>
        </p:nvSpPr>
        <p:spPr bwMode="auto">
          <a:xfrm>
            <a:off x="342900" y="304800"/>
            <a:ext cx="8458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5400" b="1" dirty="0" smtClean="0">
                <a:solidFill>
                  <a:srgbClr val="F85E08"/>
                </a:solidFill>
              </a:rPr>
              <a:t/>
            </a:r>
            <a:br>
              <a:rPr lang="en-US" sz="5400" b="1" dirty="0" smtClean="0">
                <a:solidFill>
                  <a:srgbClr val="F85E08"/>
                </a:solidFill>
              </a:rPr>
            </a:br>
            <a:r>
              <a:rPr lang="en-US" sz="5400" b="1" dirty="0">
                <a:solidFill>
                  <a:srgbClr val="F85E08"/>
                </a:solidFill>
              </a:rPr>
              <a:t/>
            </a:r>
            <a:br>
              <a:rPr lang="en-US" sz="5400" b="1" dirty="0">
                <a:solidFill>
                  <a:srgbClr val="F85E08"/>
                </a:solidFill>
              </a:rPr>
            </a:br>
            <a:r>
              <a:rPr lang="en-US" sz="5400" b="1" dirty="0" smtClean="0">
                <a:solidFill>
                  <a:srgbClr val="F85E08"/>
                </a:solidFill>
              </a:rPr>
              <a:t/>
            </a:r>
            <a:br>
              <a:rPr lang="en-US" sz="5400" b="1" dirty="0" smtClean="0">
                <a:solidFill>
                  <a:srgbClr val="F85E08"/>
                </a:solidFill>
              </a:rPr>
            </a:br>
            <a:r>
              <a:rPr lang="en-US" sz="5400" b="1" dirty="0" smtClean="0">
                <a:solidFill>
                  <a:srgbClr val="F85E08"/>
                </a:solidFill>
              </a:rPr>
              <a:t>Business Intelligence: </a:t>
            </a:r>
            <a:br>
              <a:rPr lang="en-US" sz="5400" b="1" dirty="0" smtClean="0">
                <a:solidFill>
                  <a:srgbClr val="F85E08"/>
                </a:solidFill>
              </a:rPr>
            </a:br>
            <a:r>
              <a:rPr lang="en-US" sz="4400" b="1" dirty="0" smtClean="0">
                <a:solidFill>
                  <a:srgbClr val="F85E08"/>
                </a:solidFill>
              </a:rPr>
              <a:t>A Managerial Perspective on Analytics (3</a:t>
            </a:r>
            <a:r>
              <a:rPr lang="en-US" sz="4400" b="1" baseline="30000" dirty="0" smtClean="0">
                <a:solidFill>
                  <a:srgbClr val="F85E08"/>
                </a:solidFill>
              </a:rPr>
              <a:t>rd</a:t>
            </a:r>
            <a:r>
              <a:rPr lang="en-US" sz="4400" b="1" dirty="0" smtClean="0">
                <a:solidFill>
                  <a:srgbClr val="F85E08"/>
                </a:solidFill>
              </a:rPr>
              <a:t> Edition)</a:t>
            </a:r>
            <a:endParaRPr lang="en-US" sz="4400" dirty="0">
              <a:solidFill>
                <a:srgbClr val="F85E08"/>
              </a:solidFill>
            </a:endParaRPr>
          </a:p>
        </p:txBody>
      </p:sp>
      <p:pic>
        <p:nvPicPr>
          <p:cNvPr id="1026" name="Picture 2" descr="http://ecx.images-amazon.com/images/I/51W2Ibkm-UL._SX258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860" y="2819400"/>
            <a:ext cx="195674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Pie Chart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Created </a:t>
            </a:r>
            <a:r>
              <a:rPr lang="en-US" dirty="0"/>
              <a:t>by William Playfair in 1801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76400"/>
            <a:ext cx="6188564" cy="457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40964" y="2099370"/>
            <a:ext cx="27268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 smtClean="0">
                <a:solidFill>
                  <a:srgbClr val="0000CC"/>
                </a:solidFill>
                <a:effectLst/>
              </a:rPr>
              <a:t>William Playfair </a:t>
            </a:r>
            <a:r>
              <a:rPr lang="en-US" b="0" dirty="0">
                <a:solidFill>
                  <a:srgbClr val="0000CC"/>
                </a:solidFill>
                <a:effectLst/>
              </a:rPr>
              <a:t>is widely credited as the inventor of the modern chart, having created the first line and pie </a:t>
            </a:r>
            <a:r>
              <a:rPr lang="en-US" b="0" dirty="0" smtClean="0">
                <a:solidFill>
                  <a:srgbClr val="0000CC"/>
                </a:solidFill>
                <a:effectLst/>
              </a:rPr>
              <a:t>charts.</a:t>
            </a:r>
            <a:endParaRPr lang="en-US" b="0" dirty="0">
              <a:solidFill>
                <a:srgbClr val="0000CC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6898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Decimation </a:t>
            </a:r>
            <a:r>
              <a:rPr lang="en-US" dirty="0"/>
              <a:t>of Napoleon’s Army During the 1812 Russian Campaign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38593"/>
            <a:ext cx="8229600" cy="39240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5791200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313" indent="-341313" algn="l"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Arguably the most popular multi-dimensional chart</a:t>
            </a:r>
          </a:p>
        </p:txBody>
      </p:sp>
      <p:sp>
        <p:nvSpPr>
          <p:cNvPr id="7" name="Rectangle 6"/>
          <p:cNvSpPr/>
          <p:nvPr/>
        </p:nvSpPr>
        <p:spPr>
          <a:xfrm>
            <a:off x="5891740" y="5421868"/>
            <a:ext cx="2795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i="1" dirty="0" smtClean="0"/>
              <a:t>By Charles </a:t>
            </a:r>
            <a:r>
              <a:rPr lang="en-US" sz="1800" b="0" i="1" dirty="0"/>
              <a:t>Joseph Minard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7185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Data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876800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1900s – </a:t>
            </a:r>
          </a:p>
          <a:p>
            <a:pPr lvl="1"/>
            <a:r>
              <a:rPr lang="en-US" sz="2800" dirty="0" smtClean="0"/>
              <a:t>more formal attitude toward visualization</a:t>
            </a:r>
          </a:p>
          <a:p>
            <a:pPr lvl="1"/>
            <a:r>
              <a:rPr lang="en-US" sz="2800" dirty="0"/>
              <a:t>focus on </a:t>
            </a:r>
            <a:r>
              <a:rPr lang="en-US" sz="2800" dirty="0" smtClean="0"/>
              <a:t>color</a:t>
            </a:r>
            <a:r>
              <a:rPr lang="en-US" sz="2800" dirty="0"/>
              <a:t>, value scales, and </a:t>
            </a:r>
            <a:r>
              <a:rPr lang="en-US" sz="2800" dirty="0" smtClean="0"/>
              <a:t>labeling</a:t>
            </a:r>
          </a:p>
          <a:p>
            <a:pPr lvl="1"/>
            <a:r>
              <a:rPr lang="en-US" sz="2800" dirty="0" smtClean="0"/>
              <a:t>Publication of the book Semiologie Graphique</a:t>
            </a:r>
          </a:p>
          <a:p>
            <a:r>
              <a:rPr lang="en-US" sz="3200" dirty="0" smtClean="0"/>
              <a:t>2000s – </a:t>
            </a:r>
          </a:p>
          <a:p>
            <a:pPr lvl="1"/>
            <a:r>
              <a:rPr lang="en-US" sz="2800" dirty="0" smtClean="0"/>
              <a:t>Emergence of Internet as the medium for information visualization </a:t>
            </a:r>
            <a:r>
              <a:rPr lang="en-US" sz="2800" dirty="0">
                <a:sym typeface="Wingdings" panose="05000000000000000000" pitchFamily="2" charset="2"/>
              </a:rPr>
              <a:t> raising visual literacy</a:t>
            </a:r>
            <a:endParaRPr lang="en-US" sz="2800" dirty="0" smtClean="0"/>
          </a:p>
          <a:p>
            <a:pPr lvl="1"/>
            <a:r>
              <a:rPr lang="en-US" sz="2800" dirty="0" smtClean="0"/>
              <a:t>Incorporate </a:t>
            </a:r>
            <a:r>
              <a:rPr lang="en-US" sz="2800" dirty="0"/>
              <a:t>interaction, animation, </a:t>
            </a:r>
            <a:r>
              <a:rPr lang="en-US" sz="2800" dirty="0" smtClean="0"/>
              <a:t>3D graphics-rendering, virtual worlds, real-time data feed</a:t>
            </a:r>
          </a:p>
          <a:p>
            <a:r>
              <a:rPr lang="en-US" dirty="0" smtClean="0"/>
              <a:t>2010s and beyond –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46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Types of Charts and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096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Which one to use? Where and when?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67200" y="2514600"/>
            <a:ext cx="4419600" cy="3962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88925" indent="-288925" algn="l" defTabSz="914400" rtl="0" eaLnBrk="1" latinLnBrk="0" hangingPunct="1">
              <a:spcBef>
                <a:spcPct val="20000"/>
              </a:spcBef>
              <a:buClr>
                <a:srgbClr val="F85E08"/>
              </a:buClr>
              <a:buSzPct val="85000"/>
              <a:buFont typeface="Wingdings" panose="05000000000000000000" pitchFamily="2" charset="2"/>
              <a:buChar char="§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69913" indent="-295275" algn="l" defTabSz="914400" rtl="0" eaLnBrk="1" latinLnBrk="0" hangingPunct="1">
              <a:spcBef>
                <a:spcPct val="20000"/>
              </a:spcBef>
              <a:buClr>
                <a:srgbClr val="F85E08"/>
              </a:buClr>
              <a:buSzPct val="85000"/>
              <a:buFont typeface="Wingdings" panose="05000000000000000000" pitchFamily="2" charset="2"/>
              <a:buChar char="§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60425" indent="-312738" algn="l" defTabSz="914400" rtl="0" eaLnBrk="1" latinLnBrk="0" hangingPunct="1">
              <a:spcBef>
                <a:spcPct val="20000"/>
              </a:spcBef>
              <a:buClr>
                <a:srgbClr val="F85E08"/>
              </a:buClr>
              <a:buSzPct val="90000"/>
              <a:buFont typeface="Wingdings" panose="05000000000000000000" pitchFamily="2" charset="2"/>
              <a:buChar char="§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1413" indent="-319088" algn="l" defTabSz="914400" rtl="0" eaLnBrk="1" latinLnBrk="0" hangingPunct="1">
              <a:spcBef>
                <a:spcPct val="20000"/>
              </a:spcBef>
              <a:buClr>
                <a:srgbClr val="F85E0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12863" indent="-261938" algn="l" defTabSz="914400" rtl="0" eaLnBrk="1" latinLnBrk="0" hangingPunct="1">
              <a:spcBef>
                <a:spcPct val="20000"/>
              </a:spcBef>
              <a:buClr>
                <a:srgbClr val="F85E08"/>
              </a:buClr>
              <a:buSzPct val="10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3000" b="0" dirty="0" smtClean="0">
                <a:solidFill>
                  <a:srgbClr val="F85E08"/>
                </a:solidFill>
                <a:effectLst/>
              </a:rPr>
              <a:t>Specialized Charts and Graphs</a:t>
            </a:r>
          </a:p>
          <a:p>
            <a:pPr lvl="1" fontAlgn="auto">
              <a:spcAft>
                <a:spcPts val="0"/>
              </a:spcAft>
            </a:pPr>
            <a:r>
              <a:rPr lang="en-US" sz="2800" b="0" dirty="0" smtClean="0">
                <a:effectLst/>
              </a:rPr>
              <a:t>Histogram</a:t>
            </a:r>
          </a:p>
          <a:p>
            <a:pPr lvl="1" fontAlgn="auto">
              <a:spcAft>
                <a:spcPts val="0"/>
              </a:spcAft>
            </a:pPr>
            <a:r>
              <a:rPr lang="en-US" sz="2800" b="0" dirty="0" smtClean="0">
                <a:effectLst/>
              </a:rPr>
              <a:t>Gantt Chart</a:t>
            </a:r>
          </a:p>
          <a:p>
            <a:pPr lvl="1" fontAlgn="auto">
              <a:spcAft>
                <a:spcPts val="0"/>
              </a:spcAft>
            </a:pPr>
            <a:r>
              <a:rPr lang="en-US" sz="2800" b="0" dirty="0" smtClean="0">
                <a:effectLst/>
              </a:rPr>
              <a:t>PERT Chart</a:t>
            </a:r>
          </a:p>
          <a:p>
            <a:pPr lvl="1" fontAlgn="auto">
              <a:spcAft>
                <a:spcPts val="0"/>
              </a:spcAft>
            </a:pPr>
            <a:r>
              <a:rPr lang="en-US" sz="2800" b="0" dirty="0" smtClean="0">
                <a:effectLst/>
              </a:rPr>
              <a:t>Geographic Map</a:t>
            </a:r>
          </a:p>
          <a:p>
            <a:pPr lvl="1" fontAlgn="auto">
              <a:spcAft>
                <a:spcPts val="0"/>
              </a:spcAft>
            </a:pPr>
            <a:r>
              <a:rPr lang="en-US" sz="2800" b="0" dirty="0" smtClean="0">
                <a:effectLst/>
              </a:rPr>
              <a:t>Bullet Graph</a:t>
            </a:r>
          </a:p>
          <a:p>
            <a:pPr lvl="1" fontAlgn="auto">
              <a:spcAft>
                <a:spcPts val="0"/>
              </a:spcAft>
            </a:pPr>
            <a:r>
              <a:rPr lang="en-US" sz="2800" b="0" dirty="0" smtClean="0">
                <a:effectLst/>
              </a:rPr>
              <a:t>Heat Map / Tree Map</a:t>
            </a:r>
          </a:p>
          <a:p>
            <a:pPr lvl="1" fontAlgn="auto">
              <a:spcAft>
                <a:spcPts val="0"/>
              </a:spcAft>
            </a:pPr>
            <a:r>
              <a:rPr lang="en-US" sz="2800" b="0" dirty="0" smtClean="0">
                <a:effectLst/>
              </a:rPr>
              <a:t>Highlight Table</a:t>
            </a:r>
            <a:endParaRPr lang="en-US" sz="2800" b="0" dirty="0">
              <a:effectLst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2514600"/>
            <a:ext cx="4038600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spcBef>
                <a:spcPct val="20000"/>
              </a:spcBef>
              <a:buClr>
                <a:srgbClr val="F85E08"/>
              </a:buClr>
              <a:buSzPct val="85000"/>
              <a:buFont typeface="Wingdings" panose="05000000000000000000" pitchFamily="2" charset="2"/>
              <a:buChar char="§"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69913" indent="-295275" algn="l" defTabSz="914400" rtl="0" eaLnBrk="1" latinLnBrk="0" hangingPunct="1">
              <a:spcBef>
                <a:spcPct val="20000"/>
              </a:spcBef>
              <a:buClr>
                <a:srgbClr val="F85E08"/>
              </a:buClr>
              <a:buSzPct val="85000"/>
              <a:buFont typeface="Wingdings" panose="05000000000000000000" pitchFamily="2" charset="2"/>
              <a:buChar char="§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60425" indent="-312738" algn="l" defTabSz="914400" rtl="0" eaLnBrk="1" latinLnBrk="0" hangingPunct="1">
              <a:spcBef>
                <a:spcPct val="20000"/>
              </a:spcBef>
              <a:buClr>
                <a:srgbClr val="F85E08"/>
              </a:buClr>
              <a:buSzPct val="90000"/>
              <a:buFont typeface="Wingdings" panose="05000000000000000000" pitchFamily="2" charset="2"/>
              <a:buChar char="§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1413" indent="-319088" algn="l" defTabSz="914400" rtl="0" eaLnBrk="1" latinLnBrk="0" hangingPunct="1">
              <a:spcBef>
                <a:spcPct val="20000"/>
              </a:spcBef>
              <a:buClr>
                <a:srgbClr val="F85E0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12863" indent="-261938" algn="l" defTabSz="914400" rtl="0" eaLnBrk="1" latinLnBrk="0" hangingPunct="1">
              <a:spcBef>
                <a:spcPct val="20000"/>
              </a:spcBef>
              <a:buClr>
                <a:srgbClr val="F85E08"/>
              </a:buClr>
              <a:buSzPct val="10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800" b="0" dirty="0" smtClean="0">
                <a:solidFill>
                  <a:srgbClr val="F85E08"/>
                </a:solidFill>
                <a:effectLst/>
              </a:rPr>
              <a:t>Basic Charts and Graphs</a:t>
            </a:r>
          </a:p>
          <a:p>
            <a:pPr lvl="1" fontAlgn="auto">
              <a:spcAft>
                <a:spcPts val="0"/>
              </a:spcAft>
            </a:pPr>
            <a:r>
              <a:rPr lang="en-US" sz="2600" b="0" dirty="0" smtClean="0">
                <a:effectLst/>
              </a:rPr>
              <a:t>Line Chart</a:t>
            </a:r>
          </a:p>
          <a:p>
            <a:pPr lvl="1" fontAlgn="auto">
              <a:spcAft>
                <a:spcPts val="0"/>
              </a:spcAft>
            </a:pPr>
            <a:r>
              <a:rPr lang="en-US" sz="2600" b="0" dirty="0" smtClean="0">
                <a:effectLst/>
              </a:rPr>
              <a:t>Bar Chart</a:t>
            </a:r>
          </a:p>
          <a:p>
            <a:pPr lvl="1" fontAlgn="auto">
              <a:spcAft>
                <a:spcPts val="0"/>
              </a:spcAft>
            </a:pPr>
            <a:r>
              <a:rPr lang="en-US" sz="2600" b="0" dirty="0" smtClean="0">
                <a:effectLst/>
              </a:rPr>
              <a:t>Pie Chart</a:t>
            </a:r>
          </a:p>
          <a:p>
            <a:pPr lvl="1" fontAlgn="auto">
              <a:spcAft>
                <a:spcPts val="0"/>
              </a:spcAft>
            </a:pPr>
            <a:r>
              <a:rPr lang="en-US" sz="2600" b="0" dirty="0" smtClean="0">
                <a:effectLst/>
              </a:rPr>
              <a:t>Scatter Plot</a:t>
            </a:r>
          </a:p>
          <a:p>
            <a:pPr lvl="1" fontAlgn="auto">
              <a:spcAft>
                <a:spcPts val="0"/>
              </a:spcAft>
            </a:pPr>
            <a:r>
              <a:rPr lang="en-US" sz="2600" b="0" dirty="0" smtClean="0">
                <a:effectLst/>
              </a:rPr>
              <a:t>Bubble Chart</a:t>
            </a:r>
          </a:p>
        </p:txBody>
      </p:sp>
    </p:spTree>
    <p:extLst>
      <p:ext uri="{BB962C8B-B14F-4D97-AF65-F5344CB8AC3E}">
        <p14:creationId xmlns:p14="http://schemas.microsoft.com/office/powerpoint/2010/main" val="143502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Emergence of Data Visualization and Visual Analytics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3288" y="1600200"/>
            <a:ext cx="4683512" cy="4800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1828800"/>
            <a:ext cx="40386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Magic Quadrant for Business Intelligence and Analytics Platforms (Source: Gartner.com) </a:t>
            </a:r>
            <a:endParaRPr lang="en-US" b="0" dirty="0" smtClean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Many data visualization companies are in the 4</a:t>
            </a:r>
            <a:r>
              <a:rPr lang="en-US" b="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th</a:t>
            </a:r>
            <a:r>
              <a:rPr lang="en-US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quadrant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There is a move toward visualization </a:t>
            </a:r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algn="l"/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657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Emergence of Data Visualization </a:t>
            </a:r>
            <a:r>
              <a:rPr lang="en-US" dirty="0" smtClean="0"/>
              <a:t>and </a:t>
            </a:r>
            <a:r>
              <a:rPr lang="en-US" dirty="0"/>
              <a:t>Visual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876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Emergence of new companies </a:t>
            </a:r>
          </a:p>
          <a:p>
            <a:pPr lvl="1"/>
            <a:r>
              <a:rPr lang="en-US" sz="2800" dirty="0" smtClean="0"/>
              <a:t>Tableau, Spotfire, QlikView, … </a:t>
            </a:r>
          </a:p>
          <a:p>
            <a:r>
              <a:rPr lang="en-US" sz="3200" dirty="0" smtClean="0"/>
              <a:t>Increased focus by the big players</a:t>
            </a:r>
          </a:p>
          <a:p>
            <a:pPr lvl="1"/>
            <a:r>
              <a:rPr lang="en-US" sz="2800" dirty="0" smtClean="0"/>
              <a:t>MicroStrategy improved </a:t>
            </a:r>
            <a:r>
              <a:rPr lang="en-US" sz="2800" dirty="0"/>
              <a:t>Visual </a:t>
            </a:r>
            <a:r>
              <a:rPr lang="en-US" sz="2800" dirty="0" smtClean="0"/>
              <a:t>Insight</a:t>
            </a:r>
            <a:endParaRPr lang="en-US" sz="2800" dirty="0"/>
          </a:p>
          <a:p>
            <a:pPr lvl="1"/>
            <a:r>
              <a:rPr lang="en-US" sz="2800" dirty="0" smtClean="0"/>
              <a:t>SAP </a:t>
            </a:r>
            <a:r>
              <a:rPr lang="en-US" sz="2800" dirty="0"/>
              <a:t>launched Visual </a:t>
            </a:r>
            <a:r>
              <a:rPr lang="en-US" sz="2800" dirty="0" smtClean="0"/>
              <a:t>Intelligence</a:t>
            </a:r>
            <a:endParaRPr lang="en-US" sz="2800" dirty="0"/>
          </a:p>
          <a:p>
            <a:pPr lvl="1"/>
            <a:r>
              <a:rPr lang="en-US" sz="2800" dirty="0" smtClean="0"/>
              <a:t>SAS </a:t>
            </a:r>
            <a:r>
              <a:rPr lang="en-US" sz="2800" dirty="0"/>
              <a:t>launched Visual </a:t>
            </a:r>
            <a:r>
              <a:rPr lang="en-US" sz="2800" dirty="0" smtClean="0"/>
              <a:t>Analytics</a:t>
            </a:r>
            <a:endParaRPr lang="en-US" sz="2800" dirty="0"/>
          </a:p>
          <a:p>
            <a:pPr lvl="1"/>
            <a:r>
              <a:rPr lang="en-US" sz="2800" dirty="0" smtClean="0"/>
              <a:t>Microsoft </a:t>
            </a:r>
            <a:r>
              <a:rPr lang="en-US" sz="2800" dirty="0"/>
              <a:t>bolstered PowerPivot with Power </a:t>
            </a:r>
            <a:r>
              <a:rPr lang="en-US" sz="2800" dirty="0" smtClean="0"/>
              <a:t>View</a:t>
            </a:r>
            <a:endParaRPr lang="en-US" sz="2800" dirty="0"/>
          </a:p>
          <a:p>
            <a:pPr lvl="1"/>
            <a:r>
              <a:rPr lang="en-US" sz="2800" dirty="0" smtClean="0"/>
              <a:t>IBM </a:t>
            </a:r>
            <a:r>
              <a:rPr lang="en-US" sz="2800" dirty="0"/>
              <a:t>launched Cognos </a:t>
            </a:r>
            <a:r>
              <a:rPr lang="en-US" sz="2800" dirty="0" smtClean="0"/>
              <a:t>Insight</a:t>
            </a:r>
            <a:endParaRPr lang="en-US" sz="2800" dirty="0"/>
          </a:p>
          <a:p>
            <a:pPr lvl="1"/>
            <a:r>
              <a:rPr lang="en-US" sz="2800" dirty="0" smtClean="0"/>
              <a:t>Oracle </a:t>
            </a:r>
            <a:r>
              <a:rPr lang="en-US" sz="2800" dirty="0"/>
              <a:t>acquired </a:t>
            </a:r>
            <a:r>
              <a:rPr lang="en-US" sz="2800" dirty="0" smtClean="0"/>
              <a:t>Endeca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5970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92500"/>
          </a:bodyPr>
          <a:lstStyle/>
          <a:p>
            <a:r>
              <a:rPr lang="en-US" sz="3500" dirty="0" smtClean="0"/>
              <a:t>A </a:t>
            </a:r>
            <a:r>
              <a:rPr lang="en-US" sz="3500" dirty="0"/>
              <a:t>recently coined </a:t>
            </a:r>
            <a:r>
              <a:rPr lang="en-US" sz="3500" dirty="0" smtClean="0"/>
              <a:t>term</a:t>
            </a:r>
          </a:p>
          <a:p>
            <a:pPr lvl="1"/>
            <a:r>
              <a:rPr lang="en-US" sz="3000" dirty="0" smtClean="0"/>
              <a:t>Information visualization + predictive analytics</a:t>
            </a:r>
          </a:p>
          <a:p>
            <a:r>
              <a:rPr lang="en-US" sz="3500" dirty="0"/>
              <a:t>Information </a:t>
            </a:r>
            <a:r>
              <a:rPr lang="en-US" sz="3500" dirty="0" smtClean="0"/>
              <a:t>visualization</a:t>
            </a:r>
          </a:p>
          <a:p>
            <a:pPr lvl="1"/>
            <a:r>
              <a:rPr lang="en-US" sz="3000" dirty="0"/>
              <a:t>Descriptive, </a:t>
            </a:r>
            <a:r>
              <a:rPr lang="en-US" sz="3000" dirty="0" smtClean="0"/>
              <a:t>backward focused</a:t>
            </a:r>
            <a:endParaRPr lang="en-US" sz="3000" dirty="0"/>
          </a:p>
          <a:p>
            <a:pPr lvl="1"/>
            <a:r>
              <a:rPr lang="en-US" sz="3000" dirty="0" smtClean="0"/>
              <a:t>“what happened” “what is happening”</a:t>
            </a:r>
          </a:p>
          <a:p>
            <a:r>
              <a:rPr lang="en-US" sz="3500" dirty="0" smtClean="0"/>
              <a:t>Predictive analytics</a:t>
            </a:r>
          </a:p>
          <a:p>
            <a:pPr lvl="1"/>
            <a:r>
              <a:rPr lang="en-US" sz="3000" dirty="0" smtClean="0"/>
              <a:t>Predictive, future focused</a:t>
            </a:r>
          </a:p>
          <a:p>
            <a:pPr lvl="1"/>
            <a:r>
              <a:rPr lang="en-US" sz="3000" dirty="0" smtClean="0"/>
              <a:t>“what will happen” “why will it happen”</a:t>
            </a:r>
          </a:p>
          <a:p>
            <a:r>
              <a:rPr lang="en-US" sz="3200" dirty="0" smtClean="0"/>
              <a:t>There is a strong move toward </a:t>
            </a:r>
            <a:r>
              <a:rPr lang="en-US" sz="3200" dirty="0" smtClean="0">
                <a:solidFill>
                  <a:srgbClr val="F85E08"/>
                </a:solidFill>
              </a:rPr>
              <a:t>visual analytics </a:t>
            </a:r>
            <a:endParaRPr lang="en-US" sz="3200" dirty="0">
              <a:solidFill>
                <a:srgbClr val="F85E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77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Performance Dashboards 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Performance dashboards are </a:t>
            </a:r>
            <a:r>
              <a:rPr lang="en-US" dirty="0" smtClean="0"/>
              <a:t>commonly used in BPM </a:t>
            </a:r>
            <a:r>
              <a:rPr lang="en-US" dirty="0"/>
              <a:t>software </a:t>
            </a:r>
            <a:r>
              <a:rPr lang="en-US" dirty="0" smtClean="0"/>
              <a:t>suites </a:t>
            </a:r>
            <a:r>
              <a:rPr lang="en-US" dirty="0"/>
              <a:t>and BI platforms</a:t>
            </a:r>
          </a:p>
          <a:p>
            <a:r>
              <a:rPr lang="en-US" dirty="0"/>
              <a:t>Dashboards provide visual displays of important information that is consolidated </a:t>
            </a:r>
            <a:r>
              <a:rPr lang="en-US" dirty="0" smtClean="0"/>
              <a:t>and arranged </a:t>
            </a:r>
            <a:r>
              <a:rPr lang="en-US" dirty="0"/>
              <a:t>on a single screen so that information can be digested at a single glance and </a:t>
            </a:r>
            <a:r>
              <a:rPr lang="en-US" dirty="0" smtClean="0"/>
              <a:t>easily drilled </a:t>
            </a:r>
            <a:r>
              <a:rPr lang="en-US" dirty="0"/>
              <a:t>in and further </a:t>
            </a:r>
            <a:r>
              <a:rPr lang="en-US" dirty="0" smtClean="0"/>
              <a:t>explored</a:t>
            </a:r>
          </a:p>
        </p:txBody>
      </p:sp>
    </p:spTree>
    <p:extLst>
      <p:ext uri="{BB962C8B-B14F-4D97-AF65-F5344CB8AC3E}">
        <p14:creationId xmlns:p14="http://schemas.microsoft.com/office/powerpoint/2010/main" val="184242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Performance Dashboards </a:t>
            </a:r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0" y="1682750"/>
            <a:ext cx="5913120" cy="4718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3269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Performance Dashboards 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 smtClean="0"/>
              <a:t>Dashboard design </a:t>
            </a:r>
          </a:p>
          <a:p>
            <a:pPr lvl="1" eaLnBrk="1" hangingPunct="1"/>
            <a:r>
              <a:rPr lang="en-US" dirty="0" smtClean="0"/>
              <a:t>The fundamental challenge of dashboard design is to display all the required information on a single screen, clearly and without distraction, in a manner that can be assimilated quickly</a:t>
            </a:r>
          </a:p>
          <a:p>
            <a:r>
              <a:rPr lang="en-US" dirty="0" smtClean="0"/>
              <a:t>Three layers of information</a:t>
            </a:r>
          </a:p>
          <a:p>
            <a:pPr lvl="1"/>
            <a:r>
              <a:rPr lang="en-US" dirty="0" smtClean="0"/>
              <a:t>Monitoring</a:t>
            </a:r>
          </a:p>
          <a:p>
            <a:pPr lvl="1"/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Management </a:t>
            </a:r>
          </a:p>
        </p:txBody>
      </p:sp>
    </p:spTree>
    <p:extLst>
      <p:ext uri="{BB962C8B-B14F-4D97-AF65-F5344CB8AC3E}">
        <p14:creationId xmlns:p14="http://schemas.microsoft.com/office/powerpoint/2010/main" val="115484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Reporting </a:t>
            </a:r>
            <a:br>
              <a:rPr lang="en-US" dirty="0" smtClean="0"/>
            </a:br>
            <a:r>
              <a:rPr lang="en-US" dirty="0" smtClean="0"/>
              <a:t>Definitions and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80060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Report = Information </a:t>
            </a:r>
            <a:r>
              <a:rPr lang="en-US" sz="3200" dirty="0" smtClean="0">
                <a:sym typeface="Wingdings" panose="05000000000000000000" pitchFamily="2" charset="2"/>
              </a:rPr>
              <a:t> Decision</a:t>
            </a:r>
            <a:endParaRPr lang="en-US" sz="3200" dirty="0" smtClean="0"/>
          </a:p>
          <a:p>
            <a:r>
              <a:rPr lang="en-US" sz="3200" dirty="0" smtClean="0"/>
              <a:t>Report?</a:t>
            </a:r>
          </a:p>
          <a:p>
            <a:pPr lvl="1"/>
            <a:r>
              <a:rPr lang="en-US" sz="2800" dirty="0" smtClean="0"/>
              <a:t>Any communication artifact prepared to convey specific information</a:t>
            </a:r>
          </a:p>
          <a:p>
            <a:r>
              <a:rPr lang="en-US" sz="3200" dirty="0" smtClean="0"/>
              <a:t>A report can fulfill many functions</a:t>
            </a:r>
          </a:p>
          <a:p>
            <a:pPr lvl="1"/>
            <a:r>
              <a:rPr lang="en-US" sz="2800" dirty="0"/>
              <a:t>To ensure </a:t>
            </a:r>
            <a:r>
              <a:rPr lang="en-US" sz="2800" dirty="0" smtClean="0"/>
              <a:t>proper departmental functioning</a:t>
            </a:r>
            <a:endParaRPr lang="en-US" sz="2800" dirty="0"/>
          </a:p>
          <a:p>
            <a:pPr lvl="1"/>
            <a:r>
              <a:rPr lang="en-US" sz="2800" dirty="0" smtClean="0"/>
              <a:t>To </a:t>
            </a:r>
            <a:r>
              <a:rPr lang="en-US" sz="2800" dirty="0"/>
              <a:t>provide information</a:t>
            </a:r>
          </a:p>
          <a:p>
            <a:pPr lvl="1"/>
            <a:r>
              <a:rPr lang="en-US" sz="2800" dirty="0" smtClean="0"/>
              <a:t>To </a:t>
            </a:r>
            <a:r>
              <a:rPr lang="en-US" sz="2800" dirty="0"/>
              <a:t>provide the results of an analysis</a:t>
            </a:r>
          </a:p>
          <a:p>
            <a:pPr lvl="1"/>
            <a:r>
              <a:rPr lang="en-US" sz="2800" dirty="0" smtClean="0"/>
              <a:t>To </a:t>
            </a:r>
            <a:r>
              <a:rPr lang="en-US" sz="2800" dirty="0"/>
              <a:t>persuade others to act</a:t>
            </a:r>
          </a:p>
          <a:p>
            <a:pPr lvl="1"/>
            <a:r>
              <a:rPr lang="en-US" sz="2800" dirty="0" smtClean="0"/>
              <a:t>To </a:t>
            </a:r>
            <a:r>
              <a:rPr lang="en-US" sz="2800" dirty="0"/>
              <a:t>create an organizational </a:t>
            </a:r>
            <a:r>
              <a:rPr lang="en-US" sz="2800" dirty="0" smtClean="0"/>
              <a:t>memory…</a:t>
            </a:r>
          </a:p>
        </p:txBody>
      </p:sp>
    </p:spTree>
    <p:extLst>
      <p:ext uri="{BB962C8B-B14F-4D97-AF65-F5344CB8AC3E}">
        <p14:creationId xmlns:p14="http://schemas.microsoft.com/office/powerpoint/2010/main" val="317114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Dashboards</a:t>
            </a:r>
            <a:endParaRPr lang="en-US" dirty="0"/>
          </a:p>
        </p:txBody>
      </p:sp>
      <p:pic>
        <p:nvPicPr>
          <p:cNvPr id="6" name="Picture 5" descr="C:\Users\ddelen\AppData\Local\Microsoft\Windows\Temporary Internet Files\Content.Outlook\NWKZ0E1T\call center mockup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92" y="1600200"/>
            <a:ext cx="7470308" cy="4724400"/>
          </a:xfrm>
          <a:prstGeom prst="rect">
            <a:avLst/>
          </a:prstGeom>
          <a:noFill/>
          <a:ln w="3175" cmpd="sng">
            <a:solidFill>
              <a:schemeClr val="accent6">
                <a:lumMod val="75000"/>
                <a:lumOff val="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</p:spTree>
    <p:extLst>
      <p:ext uri="{BB962C8B-B14F-4D97-AF65-F5344CB8AC3E}">
        <p14:creationId xmlns:p14="http://schemas.microsoft.com/office/powerpoint/2010/main" val="204231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Performance Dashboards 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10600" cy="4800600"/>
          </a:xfrm>
        </p:spPr>
        <p:txBody>
          <a:bodyPr>
            <a:noAutofit/>
          </a:bodyPr>
          <a:lstStyle/>
          <a:p>
            <a:pPr eaLnBrk="1" hangingPunct="1"/>
            <a:r>
              <a:rPr lang="en-US" sz="2800" dirty="0" smtClean="0"/>
              <a:t>What to look for in a dashboard </a:t>
            </a:r>
          </a:p>
          <a:p>
            <a:pPr lvl="1" eaLnBrk="1" hangingPunct="1"/>
            <a:r>
              <a:rPr lang="en-US" sz="2400" dirty="0" smtClean="0"/>
              <a:t>Use of visual components to highlight data and exceptions that require action.</a:t>
            </a:r>
          </a:p>
          <a:p>
            <a:pPr lvl="1" eaLnBrk="1" hangingPunct="1"/>
            <a:r>
              <a:rPr lang="en-US" sz="2400" dirty="0" smtClean="0"/>
              <a:t>Transparent to the user, meaning that they require minimal training and are extremely easy to use </a:t>
            </a:r>
          </a:p>
          <a:p>
            <a:pPr lvl="1" eaLnBrk="1" hangingPunct="1"/>
            <a:r>
              <a:rPr lang="en-US" sz="2400" dirty="0" smtClean="0"/>
              <a:t>Combine data from a variety of systems into a single, summarized, unified view of the business</a:t>
            </a:r>
          </a:p>
          <a:p>
            <a:pPr lvl="1" eaLnBrk="1" hangingPunct="1"/>
            <a:r>
              <a:rPr lang="en-US" sz="2400" dirty="0" smtClean="0"/>
              <a:t>Enable drill-down or drill-through to underlying data sources or reports </a:t>
            </a:r>
          </a:p>
          <a:p>
            <a:pPr lvl="1" eaLnBrk="1" hangingPunct="1"/>
            <a:r>
              <a:rPr lang="en-US" sz="2400" dirty="0" smtClean="0"/>
              <a:t>Present a dynamic, real-world view with timely data</a:t>
            </a:r>
          </a:p>
          <a:p>
            <a:pPr lvl="1" eaLnBrk="1" hangingPunct="1"/>
            <a:r>
              <a:rPr lang="en-US" sz="2400" dirty="0" smtClean="0"/>
              <a:t>Require little coding to implement, deploy, and maintain </a:t>
            </a:r>
          </a:p>
        </p:txBody>
      </p:sp>
    </p:spTree>
    <p:extLst>
      <p:ext uri="{BB962C8B-B14F-4D97-AF65-F5344CB8AC3E}">
        <p14:creationId xmlns:p14="http://schemas.microsoft.com/office/powerpoint/2010/main" val="397588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in Dashboard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Autofit/>
          </a:bodyPr>
          <a:lstStyle/>
          <a:p>
            <a:r>
              <a:rPr lang="en-US" sz="2800" dirty="0"/>
              <a:t>Benchmark </a:t>
            </a:r>
            <a:r>
              <a:rPr lang="en-US" sz="2800" dirty="0" smtClean="0"/>
              <a:t>KPIs with </a:t>
            </a:r>
            <a:r>
              <a:rPr lang="en-US" sz="2800" dirty="0"/>
              <a:t>Industry </a:t>
            </a:r>
            <a:r>
              <a:rPr lang="en-US" sz="2800" dirty="0" smtClean="0"/>
              <a:t>Standards</a:t>
            </a:r>
          </a:p>
          <a:p>
            <a:r>
              <a:rPr lang="en-US" sz="2800" dirty="0"/>
              <a:t>Wrap the </a:t>
            </a:r>
            <a:r>
              <a:rPr lang="en-US" sz="2800" dirty="0" smtClean="0"/>
              <a:t>Metrics </a:t>
            </a:r>
            <a:r>
              <a:rPr lang="en-US" sz="2800" dirty="0"/>
              <a:t>with Contextual </a:t>
            </a:r>
            <a:r>
              <a:rPr lang="en-US" sz="2800" dirty="0" smtClean="0"/>
              <a:t>Metadata</a:t>
            </a:r>
          </a:p>
          <a:p>
            <a:r>
              <a:rPr lang="en-US" sz="2800" dirty="0"/>
              <a:t>Validate the </a:t>
            </a:r>
            <a:r>
              <a:rPr lang="en-US" sz="2800" dirty="0" smtClean="0"/>
              <a:t>Design </a:t>
            </a:r>
            <a:r>
              <a:rPr lang="en-US" sz="2800" dirty="0"/>
              <a:t>by a Usability Specialist</a:t>
            </a:r>
            <a:endParaRPr lang="en-US" sz="2800" dirty="0" smtClean="0"/>
          </a:p>
          <a:p>
            <a:r>
              <a:rPr lang="en-US" sz="2800" dirty="0"/>
              <a:t>Prioritize and Rank </a:t>
            </a:r>
            <a:r>
              <a:rPr lang="en-US" sz="2800" dirty="0" smtClean="0"/>
              <a:t>Alerts and Exceptions </a:t>
            </a:r>
          </a:p>
          <a:p>
            <a:r>
              <a:rPr lang="en-US" sz="2800" dirty="0" smtClean="0"/>
              <a:t>Enrich </a:t>
            </a:r>
            <a:r>
              <a:rPr lang="en-US" sz="2800" dirty="0"/>
              <a:t>Dashboard with Business-User </a:t>
            </a:r>
            <a:r>
              <a:rPr lang="en-US" sz="2800" dirty="0" smtClean="0"/>
              <a:t>Comments</a:t>
            </a:r>
          </a:p>
          <a:p>
            <a:r>
              <a:rPr lang="en-US" sz="2800" dirty="0"/>
              <a:t>Present Information in Three Different </a:t>
            </a:r>
            <a:r>
              <a:rPr lang="en-US" sz="2800" dirty="0" smtClean="0"/>
              <a:t>Levels</a:t>
            </a:r>
          </a:p>
          <a:p>
            <a:r>
              <a:rPr lang="en-US" sz="2800" dirty="0"/>
              <a:t>Pick the Right Visual </a:t>
            </a:r>
            <a:r>
              <a:rPr lang="en-US" sz="2800" dirty="0" smtClean="0"/>
              <a:t>Constructs</a:t>
            </a:r>
          </a:p>
          <a:p>
            <a:r>
              <a:rPr lang="en-US" sz="2800" dirty="0"/>
              <a:t>Provide for Guided </a:t>
            </a:r>
            <a:r>
              <a:rPr lang="en-US" sz="2800" dirty="0" smtClean="0"/>
              <a:t>Analytics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347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Business Performance </a:t>
            </a:r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34400" cy="4495800"/>
          </a:xfrm>
        </p:spPr>
        <p:txBody>
          <a:bodyPr/>
          <a:lstStyle/>
          <a:p>
            <a:pPr eaLnBrk="1" hangingPunct="1"/>
            <a:r>
              <a:rPr lang="en-US" altLang="zh-CN" sz="2800" dirty="0" smtClean="0">
                <a:ea typeface="宋体" charset="-122"/>
              </a:rPr>
              <a:t>Business Performance Management (BPM) is…</a:t>
            </a:r>
          </a:p>
          <a:p>
            <a:pPr eaLnBrk="1" hangingPunct="1">
              <a:buFontTx/>
              <a:buNone/>
            </a:pPr>
            <a:r>
              <a:rPr lang="en-US" altLang="ja-JP" sz="2800" dirty="0" smtClean="0">
                <a:ea typeface="ＭＳ Ｐゴシック" charset="-128"/>
              </a:rPr>
              <a:t>	A real-time system that alerts managers to potential opportunities, impending problems and threats, and then empowers them to react through models and collaboration. </a:t>
            </a:r>
          </a:p>
          <a:p>
            <a:pPr eaLnBrk="1" hangingPunct="1"/>
            <a:r>
              <a:rPr lang="en-US" altLang="zh-CN" sz="2800" dirty="0" smtClean="0">
                <a:ea typeface="宋体" charset="-122"/>
              </a:rPr>
              <a:t>Also called corporate performance management (CPM by Gartner Group), enterprise performance management (EPM by Oracle), strategic enterprise management (SEM by SAP)  </a:t>
            </a:r>
          </a:p>
        </p:txBody>
      </p:sp>
    </p:spTree>
    <p:extLst>
      <p:ext uri="{BB962C8B-B14F-4D97-AF65-F5344CB8AC3E}">
        <p14:creationId xmlns:p14="http://schemas.microsoft.com/office/powerpoint/2010/main" val="101772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Business Performance </a:t>
            </a:r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34400" cy="4724400"/>
          </a:xfrm>
        </p:spPr>
        <p:txBody>
          <a:bodyPr/>
          <a:lstStyle/>
          <a:p>
            <a:pPr eaLnBrk="1" hangingPunct="1"/>
            <a:r>
              <a:rPr lang="en-US" altLang="zh-CN" sz="2800" dirty="0" smtClean="0">
                <a:ea typeface="宋体" charset="-122"/>
              </a:rPr>
              <a:t>BPM </a:t>
            </a:r>
            <a:r>
              <a:rPr lang="en-US" altLang="ja-JP" sz="2800" dirty="0" smtClean="0">
                <a:ea typeface="ＭＳ Ｐゴシック" charset="-128"/>
              </a:rPr>
              <a:t>refers to the business processes, methodologies, metrics, and technologies used by enterprises to measure, monitor, and manage business performance. </a:t>
            </a:r>
          </a:p>
          <a:p>
            <a:pPr eaLnBrk="1" hangingPunct="1"/>
            <a:r>
              <a:rPr lang="en-US" altLang="ja-JP" sz="2800" dirty="0" smtClean="0">
                <a:ea typeface="ＭＳ Ｐゴシック" charset="-128"/>
              </a:rPr>
              <a:t>BPM encompasses three key components</a:t>
            </a:r>
          </a:p>
          <a:p>
            <a:pPr lvl="1" fontAlgn="ctr"/>
            <a:r>
              <a:rPr lang="en-US" sz="2400" dirty="0" smtClean="0"/>
              <a:t>A set of integrated, closed-loop management and analytic processes, supported by technology …</a:t>
            </a:r>
            <a:endParaRPr lang="en-US" sz="1400" dirty="0" smtClean="0"/>
          </a:p>
          <a:p>
            <a:pPr lvl="1" fontAlgn="ctr"/>
            <a:r>
              <a:rPr lang="en-US" sz="2400" dirty="0" smtClean="0"/>
              <a:t>Tools for businesses to define strategic goals and then measure/manage performance against them</a:t>
            </a:r>
            <a:endParaRPr lang="en-US" sz="1400" dirty="0" smtClean="0"/>
          </a:p>
          <a:p>
            <a:pPr lvl="1" fontAlgn="ctr"/>
            <a:r>
              <a:rPr lang="en-US" sz="2400" dirty="0" smtClean="0"/>
              <a:t>Methods and tools for monitoring key performance indicators (KPIs), linked to organizational strategy</a:t>
            </a:r>
            <a:endParaRPr lang="en-US" altLang="ja-JP" sz="1800" dirty="0" smtClean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133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58240"/>
          </a:xfrm>
        </p:spPr>
        <p:txBody>
          <a:bodyPr/>
          <a:lstStyle/>
          <a:p>
            <a:r>
              <a:rPr lang="en-US" dirty="0" smtClean="0"/>
              <a:t>A Closed-Loop Process to Optimize Business Performance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02088"/>
            <a:ext cx="4724400" cy="487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105400" y="1524000"/>
            <a:ext cx="38862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Process Steps</a:t>
            </a:r>
          </a:p>
          <a:p>
            <a:pPr marL="806450" lvl="1" indent="-349250">
              <a:buSzPct val="80000"/>
              <a:buFont typeface="+mj-lt"/>
              <a:buAutoNum type="arabicPeriod"/>
            </a:pPr>
            <a:r>
              <a:rPr lang="en-US" dirty="0" smtClean="0"/>
              <a:t>Strategize</a:t>
            </a:r>
          </a:p>
          <a:p>
            <a:pPr marL="806450" lvl="1" indent="-349250">
              <a:buSzPct val="80000"/>
              <a:buFont typeface="+mj-lt"/>
              <a:buAutoNum type="arabicPeriod"/>
            </a:pPr>
            <a:r>
              <a:rPr lang="en-US" dirty="0" smtClean="0"/>
              <a:t>Plan</a:t>
            </a:r>
          </a:p>
          <a:p>
            <a:pPr marL="806450" lvl="1" indent="-349250">
              <a:buSzPct val="80000"/>
              <a:buFont typeface="+mj-lt"/>
              <a:buAutoNum type="arabicPeriod"/>
            </a:pPr>
            <a:r>
              <a:rPr lang="en-US" dirty="0" smtClean="0"/>
              <a:t>Monitor/analyze</a:t>
            </a:r>
          </a:p>
          <a:p>
            <a:pPr marL="806450" lvl="1" indent="-349250">
              <a:buSzPct val="80000"/>
              <a:buFont typeface="+mj-lt"/>
              <a:buAutoNum type="arabicPeriod"/>
            </a:pPr>
            <a:r>
              <a:rPr lang="en-US" dirty="0" smtClean="0"/>
              <a:t>Act/adjust</a:t>
            </a:r>
          </a:p>
          <a:p>
            <a:pPr marL="806450" lvl="1" indent="-349250">
              <a:buSzPct val="80000"/>
              <a:buFont typeface="+mj-lt"/>
              <a:buAutoNum type="arabicPeriod"/>
            </a:pPr>
            <a:endParaRPr lang="en-US" dirty="0" smtClean="0"/>
          </a:p>
          <a:p>
            <a:pPr marL="806450" lvl="1" indent="-349250">
              <a:buSzPct val="80000"/>
              <a:buNone/>
            </a:pPr>
            <a:r>
              <a:rPr lang="en-US" dirty="0" smtClean="0"/>
              <a:t>Each with its own process steps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73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Strategize: </a:t>
            </a:r>
            <a:br>
              <a:rPr lang="en-US" dirty="0"/>
            </a:br>
            <a:r>
              <a:rPr lang="en-US" dirty="0"/>
              <a:t>Where Do We Want to Go?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34400" cy="4876800"/>
          </a:xfrm>
        </p:spPr>
        <p:txBody>
          <a:bodyPr>
            <a:normAutofit lnSpcReduction="10000"/>
          </a:bodyPr>
          <a:lstStyle/>
          <a:p>
            <a:pPr marL="609600" indent="-609600" eaLnBrk="1" hangingPunct="1">
              <a:lnSpc>
                <a:spcPct val="90000"/>
              </a:lnSpc>
            </a:pPr>
            <a:r>
              <a:rPr lang="en-US" altLang="zh-CN" dirty="0" smtClean="0">
                <a:ea typeface="宋体" charset="-122"/>
              </a:rPr>
              <a:t>Strategic planning </a:t>
            </a:r>
          </a:p>
          <a:p>
            <a:pPr marL="914400" lvl="1" indent="-457200" eaLnBrk="1" hangingPunct="1">
              <a:lnSpc>
                <a:spcPct val="90000"/>
              </a:lnSpc>
            </a:pPr>
            <a:r>
              <a:rPr lang="en-US" altLang="zh-CN" dirty="0" smtClean="0">
                <a:solidFill>
                  <a:srgbClr val="F85E08"/>
                </a:solidFill>
                <a:ea typeface="宋体" charset="-122"/>
              </a:rPr>
              <a:t>Common tasks for the strategic planning process:</a:t>
            </a:r>
          </a:p>
          <a:p>
            <a:pPr marL="1371600" lvl="2" indent="-457200" eaLnBrk="1" hangingPunct="1">
              <a:lnSpc>
                <a:spcPct val="90000"/>
              </a:lnSpc>
              <a:buClr>
                <a:srgbClr val="FF0000"/>
              </a:buClr>
              <a:buSzPct val="80000"/>
              <a:buFontTx/>
              <a:buAutoNum type="arabicPeriod"/>
            </a:pPr>
            <a:r>
              <a:rPr lang="en-US" altLang="zh-CN" dirty="0" smtClean="0">
                <a:ea typeface="宋体" charset="-122"/>
              </a:rPr>
              <a:t>Conduct a current situation analysis</a:t>
            </a:r>
          </a:p>
          <a:p>
            <a:pPr marL="1371600" lvl="2" indent="-457200" eaLnBrk="1" hangingPunct="1">
              <a:lnSpc>
                <a:spcPct val="90000"/>
              </a:lnSpc>
              <a:buClr>
                <a:srgbClr val="FF0000"/>
              </a:buClr>
              <a:buSzPct val="80000"/>
              <a:buFontTx/>
              <a:buAutoNum type="arabicPeriod"/>
            </a:pPr>
            <a:r>
              <a:rPr lang="en-US" altLang="zh-CN" dirty="0" smtClean="0">
                <a:ea typeface="宋体" charset="-122"/>
              </a:rPr>
              <a:t>Determine the planning horizon</a:t>
            </a:r>
          </a:p>
          <a:p>
            <a:pPr marL="1371600" lvl="2" indent="-457200" eaLnBrk="1" hangingPunct="1">
              <a:lnSpc>
                <a:spcPct val="90000"/>
              </a:lnSpc>
              <a:buClr>
                <a:srgbClr val="FF0000"/>
              </a:buClr>
              <a:buSzPct val="80000"/>
              <a:buFontTx/>
              <a:buAutoNum type="arabicPeriod"/>
            </a:pPr>
            <a:r>
              <a:rPr lang="en-US" altLang="zh-CN" dirty="0" smtClean="0">
                <a:ea typeface="宋体" charset="-122"/>
              </a:rPr>
              <a:t>Conduct an environment scan</a:t>
            </a:r>
          </a:p>
          <a:p>
            <a:pPr marL="1371600" lvl="2" indent="-457200" eaLnBrk="1" hangingPunct="1">
              <a:lnSpc>
                <a:spcPct val="90000"/>
              </a:lnSpc>
              <a:buClr>
                <a:srgbClr val="FF0000"/>
              </a:buClr>
              <a:buSzPct val="80000"/>
              <a:buFontTx/>
              <a:buAutoNum type="arabicPeriod"/>
            </a:pPr>
            <a:r>
              <a:rPr lang="en-US" altLang="zh-CN" dirty="0" smtClean="0">
                <a:ea typeface="宋体" charset="-122"/>
              </a:rPr>
              <a:t>Identify critical success factors</a:t>
            </a:r>
          </a:p>
          <a:p>
            <a:pPr marL="1371600" lvl="2" indent="-457200" eaLnBrk="1" hangingPunct="1">
              <a:lnSpc>
                <a:spcPct val="90000"/>
              </a:lnSpc>
              <a:buClr>
                <a:srgbClr val="FF0000"/>
              </a:buClr>
              <a:buSzPct val="80000"/>
              <a:buFontTx/>
              <a:buAutoNum type="arabicPeriod"/>
            </a:pPr>
            <a:r>
              <a:rPr lang="en-US" altLang="zh-CN" dirty="0" smtClean="0">
                <a:ea typeface="宋体" charset="-122"/>
              </a:rPr>
              <a:t>Complete a gap analysis</a:t>
            </a:r>
          </a:p>
          <a:p>
            <a:pPr marL="1371600" lvl="2" indent="-457200" eaLnBrk="1" hangingPunct="1">
              <a:lnSpc>
                <a:spcPct val="90000"/>
              </a:lnSpc>
              <a:buClr>
                <a:srgbClr val="FF0000"/>
              </a:buClr>
              <a:buSzPct val="80000"/>
              <a:buFontTx/>
              <a:buAutoNum type="arabicPeriod"/>
            </a:pPr>
            <a:r>
              <a:rPr lang="en-US" altLang="zh-CN" dirty="0" smtClean="0">
                <a:ea typeface="宋体" charset="-122"/>
              </a:rPr>
              <a:t>Create a strategic vision</a:t>
            </a:r>
          </a:p>
          <a:p>
            <a:pPr marL="1371600" lvl="2" indent="-457200" eaLnBrk="1" hangingPunct="1">
              <a:lnSpc>
                <a:spcPct val="90000"/>
              </a:lnSpc>
              <a:buClr>
                <a:srgbClr val="FF0000"/>
              </a:buClr>
              <a:buSzPct val="80000"/>
              <a:buFontTx/>
              <a:buAutoNum type="arabicPeriod"/>
            </a:pPr>
            <a:r>
              <a:rPr lang="en-US" altLang="zh-CN" dirty="0" smtClean="0">
                <a:ea typeface="宋体" charset="-122"/>
              </a:rPr>
              <a:t>Develop a business strategy</a:t>
            </a:r>
          </a:p>
          <a:p>
            <a:pPr marL="1371600" lvl="2" indent="-457200" eaLnBrk="1" hangingPunct="1">
              <a:lnSpc>
                <a:spcPct val="90000"/>
              </a:lnSpc>
              <a:buClr>
                <a:srgbClr val="FF0000"/>
              </a:buClr>
              <a:buSzPct val="80000"/>
              <a:buFontTx/>
              <a:buAutoNum type="arabicPeriod"/>
            </a:pPr>
            <a:r>
              <a:rPr lang="en-US" altLang="zh-CN" dirty="0" smtClean="0">
                <a:ea typeface="宋体" charset="-122"/>
              </a:rPr>
              <a:t>Identify strategic objectives and goals</a:t>
            </a:r>
          </a:p>
        </p:txBody>
      </p:sp>
    </p:spTree>
    <p:extLst>
      <p:ext uri="{BB962C8B-B14F-4D97-AF65-F5344CB8AC3E}">
        <p14:creationId xmlns:p14="http://schemas.microsoft.com/office/powerpoint/2010/main" val="375814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Plan: </a:t>
            </a:r>
            <a:br>
              <a:rPr lang="en-US" dirty="0"/>
            </a:br>
            <a:r>
              <a:rPr lang="en-US" dirty="0"/>
              <a:t>How Do We Get There?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zh-CN" dirty="0" smtClean="0">
                <a:ea typeface="宋体" charset="-122"/>
              </a:rPr>
              <a:t>Operational planning</a:t>
            </a:r>
          </a:p>
          <a:p>
            <a:pPr lvl="1" eaLnBrk="1" hangingPunct="1"/>
            <a:r>
              <a:rPr lang="en-US" altLang="zh-CN" dirty="0" smtClean="0">
                <a:solidFill>
                  <a:srgbClr val="FF0000"/>
                </a:solidFill>
                <a:ea typeface="宋体" charset="-122"/>
              </a:rPr>
              <a:t>Operational plan: </a:t>
            </a:r>
            <a:r>
              <a:rPr lang="en-US" altLang="zh-CN" dirty="0" smtClean="0">
                <a:ea typeface="宋体" charset="-122"/>
              </a:rPr>
              <a:t>plan that translates an organization’s strategic objectives and goals into a set of well-defined tactics and initiatives, resources requirements, and expected results for some future time period (usually a year).</a:t>
            </a:r>
          </a:p>
          <a:p>
            <a:pPr eaLnBrk="1" hangingPunct="1"/>
            <a:r>
              <a:rPr lang="en-US" altLang="zh-CN" dirty="0" smtClean="0">
                <a:ea typeface="宋体" charset="-122"/>
              </a:rPr>
              <a:t>Operational planning can be</a:t>
            </a:r>
          </a:p>
          <a:p>
            <a:pPr lvl="2" eaLnBrk="1" hangingPunct="1"/>
            <a:r>
              <a:rPr lang="en-US" altLang="zh-CN" dirty="0" smtClean="0">
                <a:ea typeface="宋体" charset="-122"/>
              </a:rPr>
              <a:t>Tactic-centric (operationally focused)</a:t>
            </a:r>
          </a:p>
          <a:p>
            <a:pPr lvl="2" eaLnBrk="1" hangingPunct="1"/>
            <a:r>
              <a:rPr lang="en-US" altLang="zh-CN" dirty="0" smtClean="0">
                <a:ea typeface="宋体" charset="-122"/>
              </a:rPr>
              <a:t>Budget-centric plan (financially focused)</a:t>
            </a:r>
          </a:p>
          <a:p>
            <a:pPr lvl="1" eaLnBrk="1" hangingPunct="1">
              <a:buFontTx/>
              <a:buNone/>
            </a:pPr>
            <a:endParaRPr lang="en-US" altLang="zh-CN" dirty="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096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Monitor/Analyze: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How Are We Doing?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charset="-122"/>
              </a:rPr>
              <a:t>A comprehensive framework for monitoring performance should address two key issues: </a:t>
            </a:r>
          </a:p>
          <a:p>
            <a:pPr lvl="1" eaLnBrk="1" hangingPunct="1"/>
            <a:r>
              <a:rPr lang="en-US" altLang="zh-CN" dirty="0" smtClean="0">
                <a:ea typeface="宋体" charset="-122"/>
              </a:rPr>
              <a:t>What to monitor</a:t>
            </a:r>
          </a:p>
          <a:p>
            <a:pPr lvl="2" eaLnBrk="1" hangingPunct="1"/>
            <a:r>
              <a:rPr lang="en-US" altLang="zh-CN" dirty="0" smtClean="0">
                <a:ea typeface="宋体" charset="-122"/>
              </a:rPr>
              <a:t>Critical success factors</a:t>
            </a:r>
          </a:p>
          <a:p>
            <a:pPr lvl="2" eaLnBrk="1" hangingPunct="1"/>
            <a:r>
              <a:rPr lang="en-US" altLang="zh-CN" dirty="0" smtClean="0">
                <a:ea typeface="宋体" charset="-122"/>
              </a:rPr>
              <a:t>Strategic goals and targets</a:t>
            </a:r>
          </a:p>
          <a:p>
            <a:pPr lvl="1" eaLnBrk="1" hangingPunct="1"/>
            <a:r>
              <a:rPr lang="en-US" altLang="zh-CN" dirty="0" smtClean="0">
                <a:ea typeface="宋体" charset="-122"/>
              </a:rPr>
              <a:t>How to monitor</a:t>
            </a:r>
          </a:p>
        </p:txBody>
      </p:sp>
    </p:spTree>
    <p:extLst>
      <p:ext uri="{BB962C8B-B14F-4D97-AF65-F5344CB8AC3E}">
        <p14:creationId xmlns:p14="http://schemas.microsoft.com/office/powerpoint/2010/main" val="279649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indent="-457200" eaLnBrk="1" hangingPunct="1"/>
            <a:r>
              <a:rPr lang="en-US" altLang="zh-CN" sz="3200" dirty="0" smtClean="0">
                <a:ea typeface="宋体" charset="-122"/>
              </a:rPr>
              <a:t>Success (or mere survival) </a:t>
            </a:r>
            <a:r>
              <a:rPr lang="en-US" sz="3200" dirty="0" smtClean="0"/>
              <a:t>depends on new projects: creating new products, entering new markets, acquiring new customers (or businesses), or streamlining some process.</a:t>
            </a:r>
          </a:p>
          <a:p>
            <a:pPr marL="457200" indent="-457200" eaLnBrk="1" hangingPunct="1"/>
            <a:r>
              <a:rPr lang="en-US" sz="3200" dirty="0" smtClean="0"/>
              <a:t>Many new projects and ventures fail!</a:t>
            </a:r>
          </a:p>
          <a:p>
            <a:pPr marL="457200" indent="-457200"/>
            <a:r>
              <a:rPr lang="en-US" sz="3200" dirty="0"/>
              <a:t>What is the chance of failure? </a:t>
            </a:r>
          </a:p>
          <a:p>
            <a:pPr marL="738188" lvl="1" indent="-457200"/>
            <a:r>
              <a:rPr lang="en-US" sz="2800" dirty="0" smtClean="0"/>
              <a:t>60% of Hollywood movies fail</a:t>
            </a:r>
          </a:p>
          <a:p>
            <a:pPr marL="738188" lvl="1" indent="-457200"/>
            <a:r>
              <a:rPr lang="en-US" sz="2800" dirty="0" smtClean="0"/>
              <a:t>70% of large IT projects fail, …</a:t>
            </a:r>
          </a:p>
          <a:p>
            <a:pPr marL="738188" lvl="1" indent="-457200"/>
            <a:endParaRPr lang="en-US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 and Adjust: </a:t>
            </a:r>
            <a:br>
              <a:rPr lang="en-US" dirty="0"/>
            </a:br>
            <a:r>
              <a:rPr lang="en-US" dirty="0"/>
              <a:t>What Do We Need to Do Differently?</a:t>
            </a:r>
          </a:p>
        </p:txBody>
      </p:sp>
    </p:spTree>
    <p:extLst>
      <p:ext uri="{BB962C8B-B14F-4D97-AF65-F5344CB8AC3E}">
        <p14:creationId xmlns:p14="http://schemas.microsoft.com/office/powerpoint/2010/main" val="50586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Business Report?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A </a:t>
            </a:r>
            <a:r>
              <a:rPr lang="en-US" sz="3200" dirty="0"/>
              <a:t>written document that contains information regarding </a:t>
            </a:r>
            <a:r>
              <a:rPr lang="en-US" sz="3200" dirty="0" smtClean="0"/>
              <a:t>business matters.</a:t>
            </a:r>
          </a:p>
          <a:p>
            <a:r>
              <a:rPr lang="en-US" sz="3200" dirty="0" smtClean="0">
                <a:solidFill>
                  <a:srgbClr val="F85E08"/>
                </a:solidFill>
              </a:rPr>
              <a:t>Purpose:</a:t>
            </a:r>
            <a:r>
              <a:rPr lang="en-US" sz="3200" dirty="0" smtClean="0"/>
              <a:t> to improve managerial decisions</a:t>
            </a:r>
          </a:p>
          <a:p>
            <a:r>
              <a:rPr lang="en-US" sz="3200" dirty="0" smtClean="0">
                <a:solidFill>
                  <a:srgbClr val="F85E08"/>
                </a:solidFill>
              </a:rPr>
              <a:t>Source: </a:t>
            </a:r>
            <a:r>
              <a:rPr lang="en-US" sz="3200" dirty="0" smtClean="0"/>
              <a:t>data from inside and outside the organization (via the use of ETL)</a:t>
            </a:r>
          </a:p>
          <a:p>
            <a:r>
              <a:rPr lang="en-US" sz="3200" dirty="0" smtClean="0">
                <a:solidFill>
                  <a:srgbClr val="F85E08"/>
                </a:solidFill>
              </a:rPr>
              <a:t>Format:</a:t>
            </a:r>
            <a:r>
              <a:rPr lang="en-US" sz="3200" dirty="0" smtClean="0"/>
              <a:t> text + tables + graphs/charts</a:t>
            </a:r>
          </a:p>
          <a:p>
            <a:r>
              <a:rPr lang="en-US" sz="3200" dirty="0" smtClean="0">
                <a:solidFill>
                  <a:srgbClr val="F85E08"/>
                </a:solidFill>
              </a:rPr>
              <a:t>Distribution:</a:t>
            </a:r>
            <a:r>
              <a:rPr lang="en-US" sz="3200" dirty="0" smtClean="0"/>
              <a:t> in-print, email, portal/intranet</a:t>
            </a:r>
          </a:p>
          <a:p>
            <a:pPr lvl="4"/>
            <a:endParaRPr lang="en-US" sz="1600" dirty="0" smtClean="0"/>
          </a:p>
          <a:p>
            <a:pPr marL="0" indent="0" algn="ctr">
              <a:buNone/>
            </a:pPr>
            <a:r>
              <a:rPr lang="en-US" sz="3200" dirty="0" smtClean="0">
                <a:solidFill>
                  <a:srgbClr val="0000CC"/>
                </a:solidFill>
              </a:rPr>
              <a:t>Data acquisition </a:t>
            </a:r>
            <a:r>
              <a:rPr lang="en-US" sz="3200" dirty="0" smtClean="0">
                <a:solidFill>
                  <a:srgbClr val="0000CC"/>
                </a:solidFill>
                <a:sym typeface="Wingdings" panose="05000000000000000000" pitchFamily="2" charset="2"/>
              </a:rPr>
              <a:t></a:t>
            </a:r>
            <a:r>
              <a:rPr lang="en-US" sz="3200" dirty="0" smtClean="0">
                <a:solidFill>
                  <a:srgbClr val="0000CC"/>
                </a:solidFill>
              </a:rPr>
              <a:t> Information </a:t>
            </a:r>
            <a:r>
              <a:rPr lang="en-US" sz="3200" dirty="0">
                <a:solidFill>
                  <a:srgbClr val="0000CC"/>
                </a:solidFill>
              </a:rPr>
              <a:t>generation </a:t>
            </a:r>
            <a:r>
              <a:rPr lang="en-US" sz="3200" dirty="0" smtClean="0">
                <a:solidFill>
                  <a:srgbClr val="0000CC"/>
                </a:solidFill>
                <a:sym typeface="Wingdings" panose="05000000000000000000" pitchFamily="2" charset="2"/>
              </a:rPr>
              <a:t></a:t>
            </a:r>
            <a:r>
              <a:rPr lang="en-US" sz="3200" dirty="0" smtClean="0">
                <a:solidFill>
                  <a:srgbClr val="0000CC"/>
                </a:solidFill>
              </a:rPr>
              <a:t> Decision </a:t>
            </a:r>
            <a:r>
              <a:rPr lang="en-US" sz="3200" dirty="0">
                <a:solidFill>
                  <a:srgbClr val="0000CC"/>
                </a:solidFill>
              </a:rPr>
              <a:t>making </a:t>
            </a:r>
            <a:r>
              <a:rPr lang="en-US" sz="3200" dirty="0" smtClean="0">
                <a:solidFill>
                  <a:srgbClr val="0000CC"/>
                </a:solidFill>
                <a:sym typeface="Wingdings" panose="05000000000000000000" pitchFamily="2" charset="2"/>
              </a:rPr>
              <a:t></a:t>
            </a:r>
            <a:r>
              <a:rPr lang="en-US" sz="3200" dirty="0" smtClean="0">
                <a:solidFill>
                  <a:srgbClr val="0000CC"/>
                </a:solidFill>
              </a:rPr>
              <a:t> Process management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6344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zh-CN" b="1" dirty="0" smtClean="0">
                <a:ea typeface="宋体" charset="-122"/>
              </a:rPr>
              <a:t>Performance measurement system</a:t>
            </a:r>
            <a:r>
              <a:rPr lang="en-US" altLang="zh-CN" dirty="0" smtClean="0">
                <a:ea typeface="宋体" charset="-122"/>
              </a:rPr>
              <a:t> </a:t>
            </a:r>
          </a:p>
          <a:p>
            <a:pPr eaLnBrk="1" hangingPunct="1">
              <a:buFontTx/>
              <a:buNone/>
            </a:pPr>
            <a:r>
              <a:rPr lang="en-US" altLang="zh-CN" dirty="0" smtClean="0">
                <a:ea typeface="宋体" charset="-122"/>
              </a:rPr>
              <a:t>	A system that assists managers in tracking the implementations of business strategy by comparing actual results against strategic goals and objectives </a:t>
            </a:r>
          </a:p>
          <a:p>
            <a:pPr lvl="1" eaLnBrk="1" hangingPunct="1"/>
            <a:r>
              <a:rPr lang="en-US" altLang="zh-CN" dirty="0" smtClean="0">
                <a:ea typeface="宋体" charset="-122"/>
              </a:rPr>
              <a:t>Comprises systematic comparative methods that indicate progress (or lack thereof) against goals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Measurement </a:t>
            </a:r>
          </a:p>
        </p:txBody>
      </p:sp>
    </p:spTree>
    <p:extLst>
      <p:ext uri="{BB962C8B-B14F-4D97-AF65-F5344CB8AC3E}">
        <p14:creationId xmlns:p14="http://schemas.microsoft.com/office/powerpoint/2010/main" val="200196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97888" cy="28194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zh-CN" b="1" dirty="0" smtClean="0">
                <a:ea typeface="宋体" charset="-122"/>
              </a:rPr>
              <a:t>Key performance indicator (KPI)</a:t>
            </a:r>
            <a:endParaRPr lang="en-US" altLang="zh-CN" dirty="0" smtClean="0">
              <a:ea typeface="宋体" charset="-122"/>
            </a:endParaRPr>
          </a:p>
          <a:p>
            <a:pPr eaLnBrk="1" hangingPunct="1">
              <a:buFontTx/>
              <a:buNone/>
            </a:pPr>
            <a:r>
              <a:rPr lang="en-US" altLang="zh-CN" dirty="0" smtClean="0">
                <a:ea typeface="宋体" charset="-122"/>
              </a:rPr>
              <a:t>	</a:t>
            </a:r>
            <a:r>
              <a:rPr lang="en-US" dirty="0" smtClean="0"/>
              <a:t>A KPI represents a strategic objective and metrics that measure performance against a goal</a:t>
            </a:r>
          </a:p>
          <a:p>
            <a:r>
              <a:rPr lang="en-US" dirty="0" smtClean="0"/>
              <a:t>Distinguishing features of KPIs</a:t>
            </a:r>
            <a:endParaRPr lang="en-US" altLang="zh-CN" dirty="0" smtClean="0">
              <a:ea typeface="宋体" charset="-12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KPIs and Operational Metrics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38200" y="4419600"/>
            <a:ext cx="3048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folHlink"/>
                </a:solidFill>
                <a:effectLst/>
                <a:uLnTx/>
                <a:uFillTx/>
                <a:latin typeface="+mn-lt"/>
                <a:ea typeface="宋体" charset="-122"/>
                <a:cs typeface="+mn-cs"/>
              </a:rPr>
              <a:t>Strategy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lang="en-US" altLang="zh-CN" sz="3200" b="0" kern="0" dirty="0" smtClean="0">
                <a:solidFill>
                  <a:schemeClr val="folHlink"/>
                </a:solidFill>
                <a:effectLst/>
                <a:latin typeface="+mn-lt"/>
                <a:ea typeface="宋体" charset="-122"/>
              </a:rPr>
              <a:t>Targets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folHlink"/>
                </a:solidFill>
                <a:effectLst/>
                <a:uLnTx/>
                <a:uFillTx/>
                <a:latin typeface="+mn-lt"/>
                <a:ea typeface="宋体" charset="-122"/>
                <a:cs typeface="+mn-cs"/>
              </a:rPr>
              <a:t>Ranges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581400" y="4419600"/>
            <a:ext cx="3048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folHlink"/>
                </a:solidFill>
                <a:effectLst/>
                <a:uLnTx/>
                <a:uFillTx/>
                <a:latin typeface="+mn-lt"/>
                <a:ea typeface="宋体" charset="-122"/>
                <a:cs typeface="+mn-cs"/>
              </a:rPr>
              <a:t>Encodings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lang="en-US" altLang="zh-CN" sz="3200" b="0" kern="0" dirty="0" smtClean="0">
                <a:solidFill>
                  <a:schemeClr val="folHlink"/>
                </a:solidFill>
                <a:effectLst/>
                <a:latin typeface="+mn-lt"/>
                <a:ea typeface="宋体" charset="-122"/>
              </a:rPr>
              <a:t>Time frames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folHlink"/>
                </a:solidFill>
                <a:effectLst/>
                <a:uLnTx/>
                <a:uFillTx/>
                <a:latin typeface="+mn-lt"/>
                <a:ea typeface="宋体" charset="-122"/>
                <a:cs typeface="+mn-cs"/>
              </a:rPr>
              <a:t>Benchmarks</a:t>
            </a:r>
          </a:p>
        </p:txBody>
      </p:sp>
    </p:spTree>
    <p:extLst>
      <p:ext uri="{BB962C8B-B14F-4D97-AF65-F5344CB8AC3E}">
        <p14:creationId xmlns:p14="http://schemas.microsoft.com/office/powerpoint/2010/main" val="36053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97888" cy="4800600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ea typeface="宋体" charset="-122"/>
              </a:rPr>
              <a:t>Key performance indicator (KBI)</a:t>
            </a:r>
            <a:endParaRPr lang="en-US" altLang="zh-CN" dirty="0" smtClean="0">
              <a:ea typeface="宋体" charset="-122"/>
            </a:endParaRPr>
          </a:p>
          <a:p>
            <a:pPr marL="457200" indent="-457200" eaLnBrk="1" hangingPunct="1">
              <a:buFontTx/>
              <a:buNone/>
              <a:tabLst>
                <a:tab pos="3886200" algn="l"/>
              </a:tabLst>
            </a:pPr>
            <a:r>
              <a:rPr lang="en-US" altLang="zh-CN" dirty="0" smtClean="0">
                <a:ea typeface="宋体" charset="-122"/>
              </a:rPr>
              <a:t>	</a:t>
            </a:r>
            <a:r>
              <a:rPr lang="en-US" sz="2800" dirty="0" smtClean="0">
                <a:solidFill>
                  <a:srgbClr val="FF0000"/>
                </a:solidFill>
              </a:rPr>
              <a:t>Outcome KPIs   </a:t>
            </a:r>
            <a:r>
              <a:rPr lang="en-US" sz="2800" dirty="0" smtClean="0"/>
              <a:t>vs. 	</a:t>
            </a:r>
            <a:r>
              <a:rPr lang="en-US" sz="2800" dirty="0" smtClean="0">
                <a:solidFill>
                  <a:srgbClr val="FF0000"/>
                </a:solidFill>
              </a:rPr>
              <a:t>Driver KPIs</a:t>
            </a:r>
          </a:p>
          <a:p>
            <a:pPr marL="457200" indent="-457200" eaLnBrk="1" hangingPunct="1">
              <a:buFontTx/>
              <a:buNone/>
              <a:tabLst>
                <a:tab pos="3886200" algn="l"/>
              </a:tabLst>
            </a:pPr>
            <a:r>
              <a:rPr lang="en-US" altLang="zh-CN" sz="2800" dirty="0" smtClean="0">
                <a:ea typeface="宋体" charset="-122"/>
              </a:rPr>
              <a:t>	(lagging indicators	(leading indicators</a:t>
            </a:r>
          </a:p>
          <a:p>
            <a:pPr marL="457200" indent="-457200" eaLnBrk="1" hangingPunct="1">
              <a:buFontTx/>
              <a:buNone/>
              <a:tabLst>
                <a:tab pos="3886200" algn="l"/>
              </a:tabLst>
            </a:pPr>
            <a:r>
              <a:rPr lang="en-US" altLang="zh-CN" sz="2800" dirty="0" smtClean="0">
                <a:ea typeface="宋体" charset="-122"/>
              </a:rPr>
              <a:t>	 e.g., revenues)	 e.g., sales leads)</a:t>
            </a:r>
          </a:p>
          <a:p>
            <a:pPr marL="457200" indent="-457200" eaLnBrk="1" hangingPunct="1">
              <a:buFontTx/>
              <a:buNone/>
              <a:tabLst>
                <a:tab pos="3886200" algn="l"/>
              </a:tabLst>
            </a:pPr>
            <a:endParaRPr lang="en-US" altLang="zh-CN" sz="1000" dirty="0" smtClean="0">
              <a:ea typeface="宋体" charset="-122"/>
            </a:endParaRPr>
          </a:p>
          <a:p>
            <a:pPr marL="457200" indent="-457200">
              <a:tabLst>
                <a:tab pos="3886200" algn="l"/>
              </a:tabLst>
            </a:pPr>
            <a:r>
              <a:rPr lang="en-US" sz="2800" dirty="0" smtClean="0"/>
              <a:t>Operational areas covered by driver KPIs</a:t>
            </a:r>
          </a:p>
          <a:p>
            <a:pPr marL="857250" lvl="1" indent="-457200">
              <a:tabLst>
                <a:tab pos="3886200" algn="l"/>
              </a:tabLst>
            </a:pPr>
            <a:r>
              <a:rPr lang="en-US" altLang="zh-CN" sz="2400" dirty="0" smtClean="0">
                <a:ea typeface="宋体" charset="-122"/>
              </a:rPr>
              <a:t>Customer performance</a:t>
            </a:r>
          </a:p>
          <a:p>
            <a:pPr marL="857250" lvl="1" indent="-457200">
              <a:tabLst>
                <a:tab pos="3886200" algn="l"/>
              </a:tabLst>
            </a:pPr>
            <a:r>
              <a:rPr lang="en-US" altLang="zh-CN" sz="2400" dirty="0" smtClean="0">
                <a:ea typeface="宋体" charset="-122"/>
              </a:rPr>
              <a:t>Service performance </a:t>
            </a:r>
          </a:p>
          <a:p>
            <a:pPr marL="857250" lvl="1" indent="-457200">
              <a:tabLst>
                <a:tab pos="3886200" algn="l"/>
              </a:tabLst>
            </a:pPr>
            <a:r>
              <a:rPr lang="en-US" altLang="zh-CN" sz="2400" dirty="0" smtClean="0">
                <a:ea typeface="宋体" charset="-122"/>
              </a:rPr>
              <a:t>Sales operations</a:t>
            </a:r>
          </a:p>
          <a:p>
            <a:pPr marL="857250" lvl="1" indent="-457200">
              <a:tabLst>
                <a:tab pos="3886200" algn="l"/>
              </a:tabLst>
            </a:pPr>
            <a:r>
              <a:rPr lang="en-US" altLang="zh-CN" sz="2400" dirty="0" smtClean="0">
                <a:ea typeface="宋体" charset="-122"/>
              </a:rPr>
              <a:t>Sales plan/forecast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Performance Measurement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84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10600" cy="472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b="1" dirty="0" smtClean="0">
                <a:ea typeface="宋体" charset="-122"/>
              </a:rPr>
              <a:t>Balanced Scorecard (BSC)</a:t>
            </a:r>
            <a:r>
              <a:rPr lang="en-US" altLang="zh-CN" dirty="0" smtClean="0">
                <a:ea typeface="宋体" charset="-122"/>
              </a:rPr>
              <a:t> </a:t>
            </a:r>
          </a:p>
          <a:p>
            <a:pPr eaLnBrk="1" hangingPunct="1">
              <a:buFontTx/>
              <a:buNone/>
            </a:pPr>
            <a:r>
              <a:rPr lang="en-US" altLang="zh-CN" dirty="0" smtClean="0">
                <a:ea typeface="宋体" charset="-122"/>
              </a:rPr>
              <a:t>	A performance measurement and management methodology that helps </a:t>
            </a:r>
            <a:r>
              <a:rPr lang="en-US" altLang="zh-CN" u="sng" dirty="0" smtClean="0">
                <a:ea typeface="宋体" charset="-122"/>
              </a:rPr>
              <a:t>translate</a:t>
            </a:r>
            <a:r>
              <a:rPr lang="en-US" altLang="zh-CN" dirty="0" smtClean="0">
                <a:ea typeface="宋体" charset="-122"/>
              </a:rPr>
              <a:t> an organization’s financial, customer, internal process, and learning and growth objectives and targets into a set of actionable initiatives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Measurement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62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23850"/>
            <a:ext cx="8305800" cy="622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 bwMode="auto">
          <a:xfrm>
            <a:off x="76200" y="304800"/>
            <a:ext cx="1371600" cy="1600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rgbClr val="CC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  <p:sp>
        <p:nvSpPr>
          <p:cNvPr id="410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304800"/>
            <a:ext cx="2743200" cy="1295400"/>
          </a:xfrm>
          <a:noFill/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dirty="0" smtClean="0">
                <a:ea typeface="宋体" charset="-122"/>
              </a:rPr>
              <a:t>Balanced Scorecard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248400" y="5522893"/>
            <a:ext cx="2743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225" indent="-533400" algn="l" eaLnBrk="1" hangingPunct="1"/>
            <a:r>
              <a:rPr lang="en-US" altLang="zh-CN" b="0" dirty="0">
                <a:solidFill>
                  <a:srgbClr val="F85E08"/>
                </a:solidFill>
                <a:effectLst/>
                <a:ea typeface="宋体" charset="-122"/>
              </a:rPr>
              <a:t>The meaning </a:t>
            </a:r>
            <a:r>
              <a:rPr lang="en-US" altLang="zh-CN" b="0" dirty="0" smtClean="0">
                <a:solidFill>
                  <a:srgbClr val="F85E08"/>
                </a:solidFill>
                <a:effectLst/>
                <a:ea typeface="宋体" charset="-122"/>
              </a:rPr>
              <a:t>of “balance</a:t>
            </a:r>
            <a:r>
              <a:rPr lang="en-US" altLang="zh-CN" b="0" i="1" dirty="0">
                <a:solidFill>
                  <a:srgbClr val="F85E08"/>
                </a:solidFill>
                <a:effectLst/>
                <a:ea typeface="宋体" charset="-122"/>
              </a:rPr>
              <a:t>”</a:t>
            </a:r>
            <a:r>
              <a:rPr lang="en-US" altLang="zh-CN" b="0" dirty="0">
                <a:solidFill>
                  <a:srgbClr val="F85E08"/>
                </a:solidFill>
                <a:effectLst/>
                <a:ea typeface="宋体" charset="-122"/>
              </a:rPr>
              <a:t> </a:t>
            </a:r>
            <a:r>
              <a:rPr lang="en-US" altLang="zh-CN" b="0" dirty="0" smtClean="0">
                <a:solidFill>
                  <a:srgbClr val="F85E08"/>
                </a:solidFill>
                <a:effectLst/>
                <a:ea typeface="宋体" charset="-122"/>
              </a:rPr>
              <a:t> ?</a:t>
            </a:r>
            <a:endParaRPr lang="en-US" altLang="zh-CN" b="0" dirty="0">
              <a:solidFill>
                <a:srgbClr val="F85E08"/>
              </a:solidFill>
              <a:effectLst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940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648200"/>
          </a:xfrm>
        </p:spPr>
        <p:txBody>
          <a:bodyPr/>
          <a:lstStyle/>
          <a:p>
            <a:pPr marL="609600" indent="-609600" eaLnBrk="1" hangingPunct="1"/>
            <a:r>
              <a:rPr lang="en-US" altLang="zh-CN" b="1" dirty="0" smtClean="0">
                <a:ea typeface="宋体" charset="-122"/>
              </a:rPr>
              <a:t>Six Sigma</a:t>
            </a:r>
            <a:r>
              <a:rPr lang="en-US" altLang="zh-CN" dirty="0" smtClean="0">
                <a:ea typeface="宋体" charset="-122"/>
              </a:rPr>
              <a:t> </a:t>
            </a:r>
          </a:p>
          <a:p>
            <a:pPr marL="609600" indent="-609600" eaLnBrk="1" hangingPunct="1">
              <a:buFontTx/>
              <a:buNone/>
            </a:pPr>
            <a:r>
              <a:rPr lang="en-US" altLang="zh-CN" dirty="0" smtClean="0">
                <a:ea typeface="宋体" charset="-122"/>
              </a:rPr>
              <a:t>	A performance management methodology aimed at reducing the number of defects in a business process to as close to zero defects per million opportunities (DPMO) as possible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760"/>
            <a:ext cx="8458200" cy="1158240"/>
          </a:xfrm>
        </p:spPr>
        <p:txBody>
          <a:bodyPr/>
          <a:lstStyle/>
          <a:p>
            <a:r>
              <a:rPr lang="en-US" dirty="0" smtClean="0"/>
              <a:t>Six Sigma as a Performance Measurement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8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648200"/>
          </a:xfrm>
        </p:spPr>
        <p:txBody>
          <a:bodyPr>
            <a:normAutofit lnSpcReduction="10000"/>
          </a:bodyPr>
          <a:lstStyle/>
          <a:p>
            <a:pPr marL="709612" indent="-533400"/>
            <a:r>
              <a:rPr lang="en-US" altLang="ja-JP" dirty="0" smtClean="0">
                <a:solidFill>
                  <a:srgbClr val="0000CC"/>
                </a:solidFill>
                <a:ea typeface="ＭＳ Ｐゴシック" charset="-128"/>
              </a:rPr>
              <a:t>The DMAIC performance model </a:t>
            </a:r>
          </a:p>
          <a:p>
            <a:pPr marL="709612" indent="-533400">
              <a:buFontTx/>
              <a:buNone/>
            </a:pPr>
            <a:r>
              <a:rPr lang="en-US" altLang="zh-CN" dirty="0" smtClean="0">
                <a:ea typeface="宋体" charset="-122"/>
              </a:rPr>
              <a:t>	A closed-loop business improvement model that encompasses the steps of </a:t>
            </a:r>
            <a:r>
              <a:rPr lang="en-US" altLang="zh-CN" dirty="0" smtClean="0">
                <a:solidFill>
                  <a:srgbClr val="FF0000"/>
                </a:solidFill>
                <a:ea typeface="宋体" charset="-122"/>
              </a:rPr>
              <a:t>defining</a:t>
            </a:r>
            <a:r>
              <a:rPr lang="en-US" altLang="zh-CN" dirty="0" smtClean="0">
                <a:ea typeface="宋体" charset="-122"/>
              </a:rPr>
              <a:t>, </a:t>
            </a:r>
            <a:r>
              <a:rPr lang="en-US" altLang="zh-CN" dirty="0" smtClean="0">
                <a:solidFill>
                  <a:srgbClr val="FF0000"/>
                </a:solidFill>
                <a:ea typeface="宋体" charset="-122"/>
              </a:rPr>
              <a:t>measuring</a:t>
            </a:r>
            <a:r>
              <a:rPr lang="en-US" altLang="zh-CN" dirty="0" smtClean="0">
                <a:ea typeface="宋体" charset="-122"/>
              </a:rPr>
              <a:t>, </a:t>
            </a:r>
            <a:r>
              <a:rPr lang="en-US" altLang="zh-CN" dirty="0" smtClean="0">
                <a:solidFill>
                  <a:srgbClr val="FF0000"/>
                </a:solidFill>
                <a:ea typeface="宋体" charset="-122"/>
              </a:rPr>
              <a:t>analyzing</a:t>
            </a:r>
            <a:r>
              <a:rPr lang="en-US" altLang="zh-CN" dirty="0" smtClean="0">
                <a:ea typeface="宋体" charset="-122"/>
              </a:rPr>
              <a:t>, </a:t>
            </a:r>
            <a:r>
              <a:rPr lang="en-US" altLang="zh-CN" dirty="0" smtClean="0">
                <a:solidFill>
                  <a:srgbClr val="FF0000"/>
                </a:solidFill>
                <a:ea typeface="宋体" charset="-122"/>
              </a:rPr>
              <a:t>improving</a:t>
            </a:r>
            <a:r>
              <a:rPr lang="en-US" altLang="zh-CN" dirty="0" smtClean="0">
                <a:ea typeface="宋体" charset="-122"/>
              </a:rPr>
              <a:t>, and </a:t>
            </a:r>
            <a:r>
              <a:rPr lang="en-US" altLang="zh-CN" dirty="0" smtClean="0">
                <a:solidFill>
                  <a:srgbClr val="FF0000"/>
                </a:solidFill>
                <a:ea typeface="宋体" charset="-122"/>
              </a:rPr>
              <a:t>controlling</a:t>
            </a:r>
            <a:r>
              <a:rPr lang="en-US" altLang="zh-CN" dirty="0" smtClean="0">
                <a:ea typeface="宋体" charset="-122"/>
              </a:rPr>
              <a:t> a process</a:t>
            </a:r>
            <a:endParaRPr lang="en-US" altLang="zh-CN" sz="2000" dirty="0" smtClean="0">
              <a:ea typeface="宋体" charset="-122"/>
            </a:endParaRPr>
          </a:p>
          <a:p>
            <a:pPr marL="709612" indent="-533400"/>
            <a:r>
              <a:rPr lang="en-US" altLang="zh-CN" dirty="0" smtClean="0">
                <a:solidFill>
                  <a:srgbClr val="0000CC"/>
                </a:solidFill>
                <a:ea typeface="宋体" charset="-122"/>
              </a:rPr>
              <a:t>Lean Six Sigma </a:t>
            </a:r>
          </a:p>
          <a:p>
            <a:pPr marL="1081088" lvl="1" indent="-457200"/>
            <a:r>
              <a:rPr lang="en-US" altLang="zh-CN" sz="3200" dirty="0" smtClean="0">
                <a:ea typeface="宋体" charset="-122"/>
              </a:rPr>
              <a:t>Lean manufacturing / lean production</a:t>
            </a:r>
          </a:p>
          <a:p>
            <a:pPr marL="1081088" lvl="1" indent="-457200"/>
            <a:r>
              <a:rPr lang="en-US" altLang="zh-CN" sz="3200" dirty="0" smtClean="0">
                <a:ea typeface="宋体" charset="-122"/>
              </a:rPr>
              <a:t>Lean production versus six sigma?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 Sigma </a:t>
            </a:r>
            <a:r>
              <a:rPr lang="en-US" dirty="0" smtClean="0"/>
              <a:t>as </a:t>
            </a:r>
            <a:r>
              <a:rPr lang="en-US" dirty="0"/>
              <a:t>a Performance Measurement System</a:t>
            </a:r>
          </a:p>
        </p:txBody>
      </p:sp>
    </p:spTree>
    <p:extLst>
      <p:ext uri="{BB962C8B-B14F-4D97-AF65-F5344CB8AC3E}">
        <p14:creationId xmlns:p14="http://schemas.microsoft.com/office/powerpoint/2010/main" val="381712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Balanced Scorecard and Six Sigma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7943476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68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to </a:t>
            </a:r>
            <a:r>
              <a:rPr lang="en-US" dirty="0" smtClean="0"/>
              <a:t>Any Successful 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876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Clarity …</a:t>
            </a:r>
          </a:p>
          <a:p>
            <a:r>
              <a:rPr lang="en-US" sz="3200" dirty="0" smtClean="0"/>
              <a:t>Brevity …</a:t>
            </a:r>
          </a:p>
          <a:p>
            <a:r>
              <a:rPr lang="en-US" sz="3200" dirty="0" smtClean="0"/>
              <a:t>Completeness …</a:t>
            </a:r>
          </a:p>
          <a:p>
            <a:r>
              <a:rPr lang="en-US" sz="3200" dirty="0" smtClean="0"/>
              <a:t>Correctness …</a:t>
            </a:r>
          </a:p>
          <a:p>
            <a:r>
              <a:rPr lang="en-US" sz="3200" dirty="0" smtClean="0"/>
              <a:t>Report types (in terms of content and format)</a:t>
            </a:r>
          </a:p>
          <a:p>
            <a:pPr lvl="1"/>
            <a:r>
              <a:rPr lang="en-US" sz="2800" dirty="0" smtClean="0"/>
              <a:t>Informal – a single letter or a memo</a:t>
            </a:r>
          </a:p>
          <a:p>
            <a:pPr lvl="1"/>
            <a:r>
              <a:rPr lang="en-US" sz="2800" dirty="0" smtClean="0"/>
              <a:t>Formal – 10-100 pages; cover + summary + text</a:t>
            </a:r>
          </a:p>
          <a:p>
            <a:pPr lvl="1"/>
            <a:r>
              <a:rPr lang="en-US" sz="2800" dirty="0" smtClean="0"/>
              <a:t>Short report – periodic, informative, investigative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53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Business 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Metric Management </a:t>
            </a:r>
            <a:r>
              <a:rPr lang="en-US" sz="3200" dirty="0" smtClean="0"/>
              <a:t>Reports</a:t>
            </a:r>
          </a:p>
          <a:p>
            <a:pPr lvl="1"/>
            <a:r>
              <a:rPr lang="en-US" sz="2800" dirty="0" smtClean="0"/>
              <a:t>Help manage business performance through </a:t>
            </a:r>
            <a:r>
              <a:rPr lang="en-US" sz="2800" dirty="0" smtClean="0"/>
              <a:t>metrics</a:t>
            </a:r>
          </a:p>
          <a:p>
            <a:pPr lvl="2"/>
            <a:r>
              <a:rPr lang="en-US" sz="2400" dirty="0" smtClean="0"/>
              <a:t>SLAs </a:t>
            </a:r>
            <a:r>
              <a:rPr lang="en-US" sz="2400" dirty="0" smtClean="0"/>
              <a:t>for </a:t>
            </a:r>
            <a:r>
              <a:rPr lang="en-US" sz="2400" dirty="0" smtClean="0"/>
              <a:t>externals (Service-Level Agreements)</a:t>
            </a:r>
          </a:p>
          <a:p>
            <a:pPr lvl="2"/>
            <a:r>
              <a:rPr lang="en-US" sz="2400" dirty="0" smtClean="0"/>
              <a:t>KPIs </a:t>
            </a:r>
            <a:r>
              <a:rPr lang="en-US" sz="2400" dirty="0" smtClean="0"/>
              <a:t>for </a:t>
            </a:r>
            <a:r>
              <a:rPr lang="en-US" sz="2400" dirty="0" smtClean="0"/>
              <a:t>internals (Key Performance Indicators)</a:t>
            </a:r>
            <a:endParaRPr lang="en-US" sz="2400" dirty="0" smtClean="0"/>
          </a:p>
          <a:p>
            <a:pPr lvl="1"/>
            <a:r>
              <a:rPr lang="en-US" sz="2800" dirty="0" smtClean="0"/>
              <a:t>Can be used as part of </a:t>
            </a:r>
            <a:r>
              <a:rPr lang="en-US" sz="2800" dirty="0" smtClean="0"/>
              <a:t>overall management strategies</a:t>
            </a:r>
          </a:p>
          <a:p>
            <a:pPr lvl="2"/>
            <a:r>
              <a:rPr lang="en-US" sz="2400" dirty="0" smtClean="0"/>
              <a:t>Six </a:t>
            </a:r>
            <a:r>
              <a:rPr lang="en-US" sz="2400" dirty="0" smtClean="0"/>
              <a:t>Sigma </a:t>
            </a:r>
            <a:r>
              <a:rPr lang="en-US" sz="2400" dirty="0" smtClean="0"/>
              <a:t>and/or</a:t>
            </a:r>
          </a:p>
          <a:p>
            <a:pPr lvl="2"/>
            <a:r>
              <a:rPr lang="en-US" sz="2400" dirty="0" smtClean="0"/>
              <a:t>TQM (Total Quality Management)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93709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Business 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Dashboard-Type </a:t>
            </a:r>
            <a:r>
              <a:rPr lang="en-US" sz="3200" dirty="0" smtClean="0"/>
              <a:t>Reports</a:t>
            </a:r>
          </a:p>
          <a:p>
            <a:pPr lvl="1"/>
            <a:r>
              <a:rPr lang="en-US" sz="2800" dirty="0" smtClean="0"/>
              <a:t>Graphical presentation of several performance indicators in a single page using dials/gauges </a:t>
            </a:r>
          </a:p>
          <a:p>
            <a:r>
              <a:rPr lang="en-US" sz="3200" dirty="0"/>
              <a:t>Balanced </a:t>
            </a:r>
            <a:r>
              <a:rPr lang="en-US" sz="3200" dirty="0" smtClean="0"/>
              <a:t>Scorecard-Type Reports</a:t>
            </a:r>
          </a:p>
          <a:p>
            <a:pPr lvl="1"/>
            <a:r>
              <a:rPr lang="en-US" sz="2800" dirty="0" smtClean="0"/>
              <a:t>Include financial, customer, business </a:t>
            </a:r>
            <a:r>
              <a:rPr lang="en-US" sz="2800" dirty="0"/>
              <a:t>process, and learning </a:t>
            </a:r>
            <a:r>
              <a:rPr lang="en-US" sz="2800" dirty="0" smtClean="0"/>
              <a:t>&amp; growth indicators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757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Business </a:t>
            </a:r>
            <a:r>
              <a:rPr lang="en-US" dirty="0"/>
              <a:t>Reporting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Common characteristics</a:t>
            </a:r>
          </a:p>
          <a:p>
            <a:pPr lvl="1"/>
            <a:r>
              <a:rPr lang="en-US" dirty="0" smtClean="0"/>
              <a:t>OLTP </a:t>
            </a:r>
            <a:r>
              <a:rPr lang="en-US" dirty="0"/>
              <a:t>(online transaction processing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ERP, POS, SCM, RFID, Sensors, Web, …</a:t>
            </a:r>
          </a:p>
          <a:p>
            <a:pPr lvl="1"/>
            <a:r>
              <a:rPr lang="en-US" dirty="0" smtClean="0"/>
              <a:t>Data supply (volume, variety, velocity, …)</a:t>
            </a:r>
          </a:p>
          <a:p>
            <a:pPr lvl="1"/>
            <a:r>
              <a:rPr lang="en-US" dirty="0" smtClean="0"/>
              <a:t>ETL</a:t>
            </a:r>
          </a:p>
          <a:p>
            <a:pPr lvl="1"/>
            <a:r>
              <a:rPr lang="en-US" dirty="0" smtClean="0"/>
              <a:t>Data storage</a:t>
            </a:r>
          </a:p>
          <a:p>
            <a:pPr lvl="1"/>
            <a:r>
              <a:rPr lang="en-US" dirty="0" smtClean="0"/>
              <a:t>Business logic</a:t>
            </a:r>
          </a:p>
          <a:p>
            <a:pPr lvl="1"/>
            <a:r>
              <a:rPr lang="en-US" dirty="0" smtClean="0"/>
              <a:t>Publication medium</a:t>
            </a:r>
          </a:p>
          <a:p>
            <a:pPr lvl="1"/>
            <a:r>
              <a:rPr lang="en-US" dirty="0" smtClean="0"/>
              <a:t>Assurance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425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Information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876800"/>
          </a:xfrm>
        </p:spPr>
        <p:txBody>
          <a:bodyPr>
            <a:normAutofit/>
          </a:bodyPr>
          <a:lstStyle/>
          <a:p>
            <a:pPr marL="0" lvl="1" indent="0" algn="ctr">
              <a:buNone/>
            </a:pPr>
            <a:r>
              <a:rPr lang="en-US" dirty="0" smtClean="0">
                <a:solidFill>
                  <a:srgbClr val="0000CC"/>
                </a:solidFill>
              </a:rPr>
              <a:t>“</a:t>
            </a:r>
            <a:r>
              <a:rPr lang="en-US" dirty="0">
                <a:solidFill>
                  <a:srgbClr val="0000CC"/>
                </a:solidFill>
              </a:rPr>
              <a:t>The use of visual representations to explore, </a:t>
            </a:r>
            <a:r>
              <a:rPr lang="en-US" dirty="0" smtClean="0">
                <a:solidFill>
                  <a:srgbClr val="0000CC"/>
                </a:solidFill>
              </a:rPr>
              <a:t>make </a:t>
            </a:r>
            <a:r>
              <a:rPr lang="en-US" dirty="0">
                <a:solidFill>
                  <a:srgbClr val="0000CC"/>
                </a:solidFill>
              </a:rPr>
              <a:t>sense of, and communicate data</a:t>
            </a:r>
            <a:r>
              <a:rPr lang="en-US" dirty="0" smtClean="0">
                <a:solidFill>
                  <a:srgbClr val="0000CC"/>
                </a:solidFill>
              </a:rPr>
              <a:t>.”</a:t>
            </a:r>
          </a:p>
          <a:p>
            <a:pPr marL="0" lvl="1" indent="0" algn="ctr">
              <a:buNone/>
            </a:pPr>
            <a:r>
              <a:rPr lang="en-US" sz="1800" dirty="0">
                <a:solidFill>
                  <a:srgbClr val="0000CC"/>
                </a:solidFill>
              </a:rPr>
              <a:t>	</a:t>
            </a:r>
          </a:p>
          <a:p>
            <a:r>
              <a:rPr lang="en-US" sz="3000" dirty="0" smtClean="0"/>
              <a:t>Data visualization vs. Information visualization</a:t>
            </a:r>
          </a:p>
          <a:p>
            <a:r>
              <a:rPr lang="en-US" sz="3000" dirty="0" smtClean="0"/>
              <a:t>Information </a:t>
            </a:r>
            <a:r>
              <a:rPr lang="en-US" sz="3000" dirty="0"/>
              <a:t>= </a:t>
            </a:r>
            <a:r>
              <a:rPr lang="en-US" sz="3000" dirty="0" smtClean="0"/>
              <a:t>aggregation, summarization</a:t>
            </a:r>
            <a:r>
              <a:rPr lang="en-US" sz="3000" dirty="0"/>
              <a:t>, and contextualization of </a:t>
            </a:r>
            <a:r>
              <a:rPr lang="en-US" sz="3000" dirty="0" smtClean="0"/>
              <a:t>data</a:t>
            </a:r>
          </a:p>
          <a:p>
            <a:r>
              <a:rPr lang="en-US" sz="3000" dirty="0"/>
              <a:t>Related to information graphics, scientific visualization, and statistical </a:t>
            </a:r>
            <a:r>
              <a:rPr lang="en-US" sz="3000" dirty="0" smtClean="0"/>
              <a:t>graphics</a:t>
            </a:r>
          </a:p>
          <a:p>
            <a:r>
              <a:rPr lang="en-US" sz="3000" dirty="0" smtClean="0"/>
              <a:t>Often includes charts, graphs, illustrations, …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504506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Data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visualization </a:t>
            </a:r>
            <a:r>
              <a:rPr lang="en-US" dirty="0" smtClean="0"/>
              <a:t>can date </a:t>
            </a:r>
            <a:r>
              <a:rPr lang="en-US" dirty="0"/>
              <a:t>back to the second </a:t>
            </a:r>
            <a:r>
              <a:rPr lang="en-US" dirty="0" smtClean="0"/>
              <a:t>century AD</a:t>
            </a:r>
          </a:p>
          <a:p>
            <a:r>
              <a:rPr lang="en-US" dirty="0" smtClean="0"/>
              <a:t>Most </a:t>
            </a:r>
            <a:r>
              <a:rPr lang="en-US" dirty="0"/>
              <a:t>developments have occurred in the last two and a half </a:t>
            </a:r>
            <a:r>
              <a:rPr lang="en-US" dirty="0" smtClean="0"/>
              <a:t>centuries</a:t>
            </a:r>
          </a:p>
          <a:p>
            <a:r>
              <a:rPr lang="en-US" dirty="0" smtClean="0"/>
              <a:t>Until recently it was not recognized as a discipline</a:t>
            </a:r>
          </a:p>
          <a:p>
            <a:r>
              <a:rPr lang="en-US" dirty="0" smtClean="0"/>
              <a:t>Today’s </a:t>
            </a:r>
            <a:r>
              <a:rPr lang="en-US" dirty="0"/>
              <a:t>most popular visual forms date back </a:t>
            </a:r>
            <a:r>
              <a:rPr lang="en-US" dirty="0" smtClean="0"/>
              <a:t>a few </a:t>
            </a:r>
            <a:r>
              <a:rPr lang="en-US" dirty="0"/>
              <a:t>centuries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2722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5039</TotalTime>
  <Words>1278</Words>
  <Application>Microsoft Office PowerPoint</Application>
  <PresentationFormat>On-screen Show (4:3)</PresentationFormat>
  <Paragraphs>258</Paragraphs>
  <Slides>37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ＭＳ Ｐゴシック</vt:lpstr>
      <vt:lpstr>宋体</vt:lpstr>
      <vt:lpstr>Arial</vt:lpstr>
      <vt:lpstr>Tahoma</vt:lpstr>
      <vt:lpstr>Times New Roman</vt:lpstr>
      <vt:lpstr>Wingdings</vt:lpstr>
      <vt:lpstr>Clarity</vt:lpstr>
      <vt:lpstr>PowerPoint Presentation</vt:lpstr>
      <vt:lpstr>Business Reporting  Definitions and Concepts</vt:lpstr>
      <vt:lpstr>What is a Business Report?</vt:lpstr>
      <vt:lpstr>Key to Any Successful Report</vt:lpstr>
      <vt:lpstr>Types of Business Reports</vt:lpstr>
      <vt:lpstr>Types of Business Reports</vt:lpstr>
      <vt:lpstr>Components of  Business Reporting Systems</vt:lpstr>
      <vt:lpstr>Data and Information Visualization</vt:lpstr>
      <vt:lpstr>A Brief History of Data Visualization</vt:lpstr>
      <vt:lpstr>The First Pie Chart  Created by William Playfair in 1801</vt:lpstr>
      <vt:lpstr>Decimation of Napoleon’s Army During the 1812 Russian Campaign </vt:lpstr>
      <vt:lpstr>A Brief History of Data Visualization</vt:lpstr>
      <vt:lpstr>Different Types of Charts and Graphs</vt:lpstr>
      <vt:lpstr>The Emergence of Data Visualization and Visual Analytics</vt:lpstr>
      <vt:lpstr>The Emergence of Data Visualization and Visual Analytics</vt:lpstr>
      <vt:lpstr>Visual Analytics</vt:lpstr>
      <vt:lpstr>Performance Dashboards </vt:lpstr>
      <vt:lpstr>Performance Dashboards </vt:lpstr>
      <vt:lpstr>Performance Dashboards </vt:lpstr>
      <vt:lpstr>Performance Dashboards</vt:lpstr>
      <vt:lpstr>Performance Dashboards </vt:lpstr>
      <vt:lpstr>Best Practices in Dashboard Design</vt:lpstr>
      <vt:lpstr>Business Performance Management</vt:lpstr>
      <vt:lpstr>Business Performance Management</vt:lpstr>
      <vt:lpstr>A Closed-Loop Process to Optimize Business Performance </vt:lpstr>
      <vt:lpstr>Strategize:  Where Do We Want to Go?</vt:lpstr>
      <vt:lpstr>Plan:  How Do We Get There?</vt:lpstr>
      <vt:lpstr>Monitor/Analyze:  How Are We Doing?</vt:lpstr>
      <vt:lpstr>Act and Adjust:  What Do We Need to Do Differently?</vt:lpstr>
      <vt:lpstr>Performance Measurement </vt:lpstr>
      <vt:lpstr>KPIs and Operational Metrics</vt:lpstr>
      <vt:lpstr>Performance Measurement </vt:lpstr>
      <vt:lpstr>Performance Measurement System</vt:lpstr>
      <vt:lpstr>Balanced Scorecard </vt:lpstr>
      <vt:lpstr>Six Sigma as a Performance Measurement System</vt:lpstr>
      <vt:lpstr>Six Sigma as a Performance Measurement System</vt:lpstr>
      <vt:lpstr>Comparison of Balanced Scorecard and Six Sigma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DSS Chapter 1</dc:title>
  <dc:creator>Dursun Delen</dc:creator>
  <cp:lastModifiedBy>Royr</cp:lastModifiedBy>
  <cp:revision>221</cp:revision>
  <cp:lastPrinted>2013-11-09T16:18:11Z</cp:lastPrinted>
  <dcterms:created xsi:type="dcterms:W3CDTF">1998-03-18T21:58:50Z</dcterms:created>
  <dcterms:modified xsi:type="dcterms:W3CDTF">2014-09-22T15:37:20Z</dcterms:modified>
</cp:coreProperties>
</file>